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00" r:id="rId2"/>
    <p:sldId id="496" r:id="rId3"/>
    <p:sldId id="497" r:id="rId4"/>
    <p:sldId id="469" r:id="rId5"/>
    <p:sldId id="468" r:id="rId6"/>
    <p:sldId id="502" r:id="rId7"/>
    <p:sldId id="470" r:id="rId8"/>
    <p:sldId id="471" r:id="rId9"/>
    <p:sldId id="515" r:id="rId10"/>
    <p:sldId id="472" r:id="rId11"/>
    <p:sldId id="473" r:id="rId12"/>
    <p:sldId id="516" r:id="rId13"/>
    <p:sldId id="474" r:id="rId14"/>
    <p:sldId id="475" r:id="rId15"/>
    <p:sldId id="517" r:id="rId16"/>
    <p:sldId id="463" r:id="rId17"/>
    <p:sldId id="478" r:id="rId18"/>
    <p:sldId id="495" r:id="rId19"/>
    <p:sldId id="518" r:id="rId20"/>
    <p:sldId id="477" r:id="rId21"/>
    <p:sldId id="476" r:id="rId22"/>
    <p:sldId id="519" r:id="rId23"/>
    <p:sldId id="479" r:id="rId24"/>
    <p:sldId id="480" r:id="rId25"/>
    <p:sldId id="520" r:id="rId26"/>
    <p:sldId id="490" r:id="rId27"/>
    <p:sldId id="460" r:id="rId28"/>
    <p:sldId id="465" r:id="rId29"/>
    <p:sldId id="521" r:id="rId30"/>
    <p:sldId id="483" r:id="rId31"/>
    <p:sldId id="482" r:id="rId32"/>
    <p:sldId id="522" r:id="rId33"/>
    <p:sldId id="485" r:id="rId34"/>
    <p:sldId id="486" r:id="rId35"/>
    <p:sldId id="523" r:id="rId36"/>
    <p:sldId id="466" r:id="rId37"/>
    <p:sldId id="487" r:id="rId38"/>
    <p:sldId id="524" r:id="rId39"/>
    <p:sldId id="481" r:id="rId40"/>
    <p:sldId id="489" r:id="rId41"/>
    <p:sldId id="525" r:id="rId42"/>
    <p:sldId id="491" r:id="rId43"/>
    <p:sldId id="499" r:id="rId44"/>
    <p:sldId id="526" r:id="rId45"/>
    <p:sldId id="500" r:id="rId46"/>
    <p:sldId id="501" r:id="rId47"/>
    <p:sldId id="527" r:id="rId48"/>
  </p:sldIdLst>
  <p:sldSz cx="9144000" cy="6858000" type="screen4x3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6"/>
    <a:srgbClr val="009C52"/>
    <a:srgbClr val="00007A"/>
    <a:srgbClr val="66FF33"/>
    <a:srgbClr val="03BD0C"/>
    <a:srgbClr val="03DB0D"/>
    <a:srgbClr val="FF0000"/>
    <a:srgbClr val="C77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7227" autoAdjust="0"/>
  </p:normalViewPr>
  <p:slideViewPr>
    <p:cSldViewPr>
      <p:cViewPr varScale="1">
        <p:scale>
          <a:sx n="67" d="100"/>
          <a:sy n="67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Hella KGaA Hueck &amp; Co.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fld id="{CD87D702-072D-4D0C-8A2B-84F752436D1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6597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Hella KGaA Hueck &amp; Co.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fld id="{DAAD7990-7EBE-4326-BF3B-A6D650AC34D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983691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B229B-2329-4033-8416-45450587E97D}" type="slidenum">
              <a:rPr lang="de-DE" altLang="en-US" sz="1100" smtClean="0"/>
              <a:pPr>
                <a:spcBef>
                  <a:spcPct val="0"/>
                </a:spcBef>
              </a:pPr>
              <a:t>1</a:t>
            </a:fld>
            <a:endParaRPr lang="de-DE" altLang="en-US" sz="1100" smtClean="0"/>
          </a:p>
        </p:txBody>
      </p:sp>
      <p:sp>
        <p:nvSpPr>
          <p:cNvPr id="614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0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B5C08D-94B5-4084-8DF5-E3488D04F57B}" type="slidenum">
              <a:rPr lang="de-DE" altLang="en-US" sz="1100" smtClean="0"/>
              <a:pPr>
                <a:spcBef>
                  <a:spcPct val="0"/>
                </a:spcBef>
              </a:pPr>
              <a:t>40</a:t>
            </a:fld>
            <a:endParaRPr lang="de-DE" altLang="en-US" sz="1100" smtClean="0"/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1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0995C2-7250-42EC-86AB-CFDA7259A993}" type="slidenum">
              <a:rPr lang="de-DE" altLang="en-US" sz="1100" smtClean="0"/>
              <a:pPr>
                <a:spcBef>
                  <a:spcPct val="0"/>
                </a:spcBef>
              </a:pPr>
              <a:t>8</a:t>
            </a:fld>
            <a:endParaRPr lang="de-DE" altLang="en-US" sz="1100" smtClean="0"/>
          </a:p>
        </p:txBody>
      </p:sp>
      <p:sp>
        <p:nvSpPr>
          <p:cNvPr id="143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9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Legenda</a:t>
            </a:r>
          </a:p>
        </p:txBody>
      </p:sp>
    </p:spTree>
    <p:extLst>
      <p:ext uri="{BB962C8B-B14F-4D97-AF65-F5344CB8AC3E}">
        <p14:creationId xmlns:p14="http://schemas.microsoft.com/office/powerpoint/2010/main" val="11415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366751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BF55A4-47FC-46DE-9027-FE4AC5898AC0}" type="slidenum">
              <a:rPr lang="de-DE" altLang="en-US" sz="1100" smtClean="0"/>
              <a:pPr>
                <a:spcBef>
                  <a:spcPct val="0"/>
                </a:spcBef>
              </a:pPr>
              <a:t>24</a:t>
            </a:fld>
            <a:endParaRPr lang="de-DE" altLang="en-US" sz="1100" smtClean="0"/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X poate fi valoarea default sau valoarea anterioara</a:t>
            </a:r>
          </a:p>
        </p:txBody>
      </p:sp>
    </p:spTree>
    <p:extLst>
      <p:ext uri="{BB962C8B-B14F-4D97-AF65-F5344CB8AC3E}">
        <p14:creationId xmlns:p14="http://schemas.microsoft.com/office/powerpoint/2010/main" val="300758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FF242-8E2A-4B9F-861E-3BADDE386867}" type="slidenum">
              <a:rPr lang="de-DE" altLang="en-US" sz="1100" smtClean="0"/>
              <a:pPr>
                <a:spcBef>
                  <a:spcPct val="0"/>
                </a:spcBef>
              </a:pPr>
              <a:t>31</a:t>
            </a:fld>
            <a:endParaRPr lang="de-DE" altLang="en-US" sz="1100" smtClean="0"/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1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A6DC1-D59A-4357-92EF-B10A05A05BA7}" type="slidenum">
              <a:rPr lang="de-DE" altLang="en-US" sz="1100" smtClean="0"/>
              <a:pPr>
                <a:spcBef>
                  <a:spcPct val="0"/>
                </a:spcBef>
              </a:pPr>
              <a:t>34</a:t>
            </a:fld>
            <a:endParaRPr lang="de-DE" altLang="en-US" sz="1100" smtClean="0"/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This is not negative testing. It is a standard that after every Reset a system should initialize itself and check inputs and act accordingly.</a:t>
            </a:r>
          </a:p>
        </p:txBody>
      </p:sp>
    </p:spTree>
    <p:extLst>
      <p:ext uri="{BB962C8B-B14F-4D97-AF65-F5344CB8AC3E}">
        <p14:creationId xmlns:p14="http://schemas.microsoft.com/office/powerpoint/2010/main" val="38115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D14A5-71B3-4D10-9240-C0856BAF4611}" type="slidenum">
              <a:rPr lang="de-DE" altLang="en-US" sz="1100" smtClean="0"/>
              <a:pPr>
                <a:spcBef>
                  <a:spcPct val="0"/>
                </a:spcBef>
              </a:pPr>
              <a:t>36</a:t>
            </a:fld>
            <a:endParaRPr lang="de-DE" altLang="en-US" sz="1100" smtClean="0"/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7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100" smtClean="0"/>
              <a:t>Hella KGaA Hueck &amp; Co.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CD326-6D6C-4E01-A5FA-42D7A42B8FF9}" type="slidenum">
              <a:rPr lang="de-DE" altLang="en-US" sz="1100" smtClean="0"/>
              <a:pPr>
                <a:spcBef>
                  <a:spcPct val="0"/>
                </a:spcBef>
              </a:pPr>
              <a:t>37</a:t>
            </a:fld>
            <a:endParaRPr lang="de-DE" altLang="en-US" sz="1100" smtClean="0"/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7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b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il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60_LE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436938"/>
            <a:ext cx="323215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76250" y="6567488"/>
            <a:ext cx="12287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600" smtClean="0">
                <a:solidFill>
                  <a:schemeClr val="bg2"/>
                </a:solidFill>
                <a:cs typeface="Arial" panose="020B0604020202020204" pitchFamily="34" charset="0"/>
              </a:rPr>
              <a:t>F-7761DE_C (2011-06)</a:t>
            </a:r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7638" y="2130425"/>
            <a:ext cx="4646612" cy="1108075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7638" y="3417888"/>
            <a:ext cx="4646612" cy="1752600"/>
          </a:xfrm>
        </p:spPr>
        <p:txBody>
          <a:bodyPr lIns="18000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8618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2F3D-7866-45F6-A06A-CA6A6D2803E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425789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360363"/>
            <a:ext cx="2016125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163" y="360363"/>
            <a:ext cx="5897562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30AC-7A62-4DAB-B066-BCDF0805ACA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19784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360363"/>
            <a:ext cx="8066087" cy="884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1338" y="1447800"/>
            <a:ext cx="3954462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56050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6E92-B127-43DF-80D0-735616C6AD5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68835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7E0E-B2BF-4459-93CB-6224D206A0C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7479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55A8-112C-40BD-A10D-F148DCF7271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908441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447800"/>
            <a:ext cx="395446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5605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4E57-D2EC-435B-A875-023A5E5898C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349202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07E2-F1C3-43C8-A17A-AB9831D1224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20916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4D41-5681-4AE0-A72A-CDBD1C06718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386513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4E88-C2CF-49F9-8A11-BE75C800EEC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876329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4D09-E1E1-4DA7-BB4D-0E5E3B4CF9B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622951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W_Footer_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0A64-85ED-495A-ADAF-5881CB67E8D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27180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C_1" hidden="1"/>
          <p:cNvSpPr>
            <a:spLocks noChangeArrowheads="1"/>
          </p:cNvSpPr>
          <p:nvPr/>
        </p:nvSpPr>
        <p:spPr bwMode="auto">
          <a:xfrm>
            <a:off x="0" y="1331913"/>
            <a:ext cx="9140825" cy="52736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o-RO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360363"/>
            <a:ext cx="80660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447800"/>
            <a:ext cx="80629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0"/>
            <a:endParaRPr lang="de-DE" altLang="en-US" smtClean="0"/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20198" name="TW_Footer_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562725"/>
            <a:ext cx="4359275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0" tIns="0" rIns="18000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b="1">
                <a:solidFill>
                  <a:schemeClr val="tx2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de-DE"/>
              <a:t>S. Gherman / english / 29.09.2011 / HRO-E-DE1-ST</a:t>
            </a:r>
          </a:p>
        </p:txBody>
      </p:sp>
      <p:sp>
        <p:nvSpPr>
          <p:cNvPr id="1031" name="B_1" hidden="1"/>
          <p:cNvSpPr>
            <a:spLocks noChangeShapeType="1"/>
          </p:cNvSpPr>
          <p:nvPr/>
        </p:nvSpPr>
        <p:spPr bwMode="auto">
          <a:xfrm>
            <a:off x="360363" y="1341438"/>
            <a:ext cx="842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032" name="B_2" hidden="1"/>
          <p:cNvSpPr>
            <a:spLocks noChangeShapeType="1"/>
          </p:cNvSpPr>
          <p:nvPr/>
        </p:nvSpPr>
        <p:spPr bwMode="auto">
          <a:xfrm>
            <a:off x="360363" y="6605588"/>
            <a:ext cx="842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9" name="Auf der gleichen Seite des Rechtecks liegende Ecken abrunden 8"/>
          <p:cNvSpPr/>
          <p:nvPr/>
        </p:nvSpPr>
        <p:spPr>
          <a:xfrm>
            <a:off x="539750" y="0"/>
            <a:ext cx="3240088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338" y="6551613"/>
            <a:ext cx="1058862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45CC24-683F-4746-82FB-1401948B057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pic>
        <p:nvPicPr>
          <p:cNvPr id="1036" name="Picture 12" descr="HELLA_Logo_2D_CO_RGB_pp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SzPct val="90000"/>
        <a:buFont typeface="Wingdings" panose="05000000000000000000" pitchFamily="2" charset="2"/>
        <a:buChar char="à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78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630238" indent="-185738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09625" indent="-179388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985838" indent="-1778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1443038" indent="-1778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6pPr>
      <a:lvl7pPr marL="1900238" indent="-1778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7pPr>
      <a:lvl8pPr marL="2357438" indent="-1778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8pPr>
      <a:lvl9pPr marL="2814638" indent="-1778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emf"/><Relationship Id="rId4" Type="http://schemas.openxmlformats.org/officeDocument/2006/relationships/image" Target="../media/image15.png"/><Relationship Id="rId9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emf"/><Relationship Id="rId4" Type="http://schemas.openxmlformats.org/officeDocument/2006/relationships/image" Target="../media/image15.png"/><Relationship Id="rId9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26"/>
          <p:cNvSpPr>
            <a:spLocks noGrp="1" noChangeArrowheads="1"/>
          </p:cNvSpPr>
          <p:nvPr>
            <p:ph type="subTitle" idx="1"/>
          </p:nvPr>
        </p:nvSpPr>
        <p:spPr>
          <a:xfrm>
            <a:off x="3957638" y="4413250"/>
            <a:ext cx="4646612" cy="1752600"/>
          </a:xfrm>
        </p:spPr>
        <p:txBody>
          <a:bodyPr/>
          <a:lstStyle/>
          <a:p>
            <a:r>
              <a:rPr lang="en-US" altLang="en-US" smtClean="0"/>
              <a:t>Foundation Level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123" name="Text Box 730"/>
          <p:cNvSpPr txBox="1">
            <a:spLocks noChangeArrowheads="1"/>
          </p:cNvSpPr>
          <p:nvPr/>
        </p:nvSpPr>
        <p:spPr bwMode="auto">
          <a:xfrm>
            <a:off x="5029200" y="1524000"/>
            <a:ext cx="990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en-US" sz="1100"/>
          </a:p>
        </p:txBody>
      </p:sp>
      <p:sp>
        <p:nvSpPr>
          <p:cNvPr id="5124" name="Rectangle 738"/>
          <p:cNvSpPr>
            <a:spLocks noGrp="1" noChangeArrowheads="1"/>
          </p:cNvSpPr>
          <p:nvPr>
            <p:ph type="ctrTitle"/>
          </p:nvPr>
        </p:nvSpPr>
        <p:spPr>
          <a:xfrm>
            <a:off x="3957638" y="3125788"/>
            <a:ext cx="4646612" cy="1108075"/>
          </a:xfrm>
        </p:spPr>
        <p:txBody>
          <a:bodyPr/>
          <a:lstStyle/>
          <a:p>
            <a:r>
              <a:rPr lang="en-US" altLang="en-US" smtClean="0"/>
              <a:t>5. Testing Techniques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79388" y="6524625"/>
            <a:ext cx="36718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23850" y="0"/>
            <a:ext cx="3633788" cy="6381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A003B01-136E-4FE4-A2C6-1B1560B54D7C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 Round-Trip Paths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  <a:endParaRPr lang="en-US" alt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1693863"/>
          </a:xfrm>
        </p:spPr>
        <p:txBody>
          <a:bodyPr/>
          <a:lstStyle/>
          <a:p>
            <a:r>
              <a:rPr lang="en-US" altLang="en-US" sz="1800" smtClean="0"/>
              <a:t>Used to traverse the graph (state machine) and to generate a </a:t>
            </a:r>
            <a:r>
              <a:rPr lang="en-US" altLang="en-US" sz="1800" b="1" smtClean="0"/>
              <a:t>transition tree</a:t>
            </a:r>
          </a:p>
          <a:p>
            <a:r>
              <a:rPr lang="en-US" altLang="en-US" sz="1800" smtClean="0"/>
              <a:t>Attempts to exercise </a:t>
            </a:r>
            <a:r>
              <a:rPr lang="en-US" altLang="en-US" sz="1800" b="1" smtClean="0"/>
              <a:t>round trip paths</a:t>
            </a:r>
          </a:p>
          <a:p>
            <a:r>
              <a:rPr lang="en-US" altLang="en-US" sz="1800" smtClean="0"/>
              <a:t>Covers </a:t>
            </a:r>
            <a:r>
              <a:rPr lang="en-US" altLang="en-US" sz="1800" b="1" smtClean="0"/>
              <a:t>100%</a:t>
            </a:r>
            <a:r>
              <a:rPr lang="en-US" altLang="en-US" sz="1800" smtClean="0"/>
              <a:t> of the paths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9750" y="2924175"/>
            <a:ext cx="5616575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39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round trip paths = paths that start and end in the same state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539750" y="3789363"/>
            <a:ext cx="806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How to use it?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539750" y="4292600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Follow a path and when you meet again a </a:t>
            </a:r>
            <a:r>
              <a:rPr lang="en-US" altLang="en-US" sz="1800" b="1"/>
              <a:t>previous state – STOP</a:t>
            </a:r>
            <a:r>
              <a:rPr lang="en-US" altLang="en-US" sz="1800"/>
              <a:t> and record that path</a:t>
            </a:r>
            <a:endParaRPr lang="en-US" altLang="en-US" sz="1800" b="1"/>
          </a:p>
          <a:p>
            <a:r>
              <a:rPr lang="en-US" altLang="en-US" sz="1800"/>
              <a:t>Create a test case for every resulted path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6397" name="TextBox 10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6398" name="TextBox 11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6394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6395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6396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E1B80C9-FA3C-4F6E-91AC-5569803E5FCE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 Round-Trip Paths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157788"/>
            <a:ext cx="7993063" cy="1150937"/>
          </a:xfrm>
        </p:spPr>
        <p:txBody>
          <a:bodyPr/>
          <a:lstStyle/>
          <a:p>
            <a:r>
              <a:rPr lang="en-US" altLang="en-US" smtClean="0"/>
              <a:t>5 paths resulted with this technique =&gt; 5 test specifications (DOORS)</a:t>
            </a:r>
          </a:p>
          <a:p>
            <a:r>
              <a:rPr lang="en-US" altLang="en-US" smtClean="0"/>
              <a:t>If one path fails the other paths can pass</a:t>
            </a:r>
          </a:p>
        </p:txBody>
      </p:sp>
      <p:grpSp>
        <p:nvGrpSpPr>
          <p:cNvPr id="17413" name="Group 147"/>
          <p:cNvGrpSpPr>
            <a:grpSpLocks/>
          </p:cNvGrpSpPr>
          <p:nvPr/>
        </p:nvGrpSpPr>
        <p:grpSpPr bwMode="auto">
          <a:xfrm>
            <a:off x="4500563" y="1412875"/>
            <a:ext cx="4103687" cy="2511425"/>
            <a:chOff x="2835" y="890"/>
            <a:chExt cx="2585" cy="1582"/>
          </a:xfrm>
        </p:grpSpPr>
        <p:sp>
          <p:nvSpPr>
            <p:cNvPr id="17454" name="Rectangle 145"/>
            <p:cNvSpPr>
              <a:spLocks noChangeArrowheads="1"/>
            </p:cNvSpPr>
            <p:nvPr/>
          </p:nvSpPr>
          <p:spPr bwMode="auto">
            <a:xfrm>
              <a:off x="4241" y="1207"/>
              <a:ext cx="91" cy="91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17455" name="AutoShape 5"/>
            <p:cNvSpPr>
              <a:spLocks noChangeArrowheads="1"/>
            </p:cNvSpPr>
            <p:nvPr/>
          </p:nvSpPr>
          <p:spPr bwMode="auto">
            <a:xfrm>
              <a:off x="2856" y="14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17456" name="AutoShape 6"/>
            <p:cNvSpPr>
              <a:spLocks noChangeArrowheads="1"/>
            </p:cNvSpPr>
            <p:nvPr/>
          </p:nvSpPr>
          <p:spPr bwMode="auto">
            <a:xfrm>
              <a:off x="3838" y="938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17457" name="AutoShape 7"/>
            <p:cNvSpPr>
              <a:spLocks noChangeArrowheads="1"/>
            </p:cNvSpPr>
            <p:nvPr/>
          </p:nvSpPr>
          <p:spPr bwMode="auto">
            <a:xfrm>
              <a:off x="4821" y="1465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15 sec</a:t>
              </a:r>
            </a:p>
          </p:txBody>
        </p:sp>
        <p:sp>
          <p:nvSpPr>
            <p:cNvPr id="17458" name="AutoShape 8"/>
            <p:cNvSpPr>
              <a:spLocks noChangeArrowheads="1"/>
            </p:cNvSpPr>
            <p:nvPr/>
          </p:nvSpPr>
          <p:spPr bwMode="auto">
            <a:xfrm>
              <a:off x="3838" y="20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17459" name="Picture 9" descr="MC900441468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890"/>
              <a:ext cx="2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10" descr="MC90043264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72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11" descr="MC900432617[1]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891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12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1417"/>
              <a:ext cx="18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463" name="AutoShape 13"/>
            <p:cNvCxnSpPr>
              <a:cxnSpLocks noChangeShapeType="1"/>
              <a:stCxn id="17455" idx="0"/>
              <a:endCxn id="17456" idx="1"/>
            </p:cNvCxnSpPr>
            <p:nvPr/>
          </p:nvCxnSpPr>
          <p:spPr bwMode="auto">
            <a:xfrm rot="-5400000">
              <a:off x="3336" y="937"/>
              <a:ext cx="316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4" name="AutoShape 14"/>
            <p:cNvCxnSpPr>
              <a:cxnSpLocks noChangeShapeType="1"/>
              <a:stCxn id="17456" idx="3"/>
              <a:endCxn id="17457" idx="0"/>
            </p:cNvCxnSpPr>
            <p:nvPr/>
          </p:nvCxnSpPr>
          <p:spPr bwMode="auto">
            <a:xfrm>
              <a:off x="4444" y="1118"/>
              <a:ext cx="677" cy="341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5" name="AutoShape 15"/>
            <p:cNvCxnSpPr>
              <a:cxnSpLocks noChangeShapeType="1"/>
              <a:stCxn id="17457" idx="2"/>
              <a:endCxn id="17458" idx="3"/>
            </p:cNvCxnSpPr>
            <p:nvPr/>
          </p:nvCxnSpPr>
          <p:spPr bwMode="auto">
            <a:xfrm rot="5400000">
              <a:off x="4588" y="1687"/>
              <a:ext cx="390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6" name="AutoShape 16"/>
            <p:cNvCxnSpPr>
              <a:cxnSpLocks noChangeShapeType="1"/>
              <a:stCxn id="17457" idx="1"/>
              <a:endCxn id="17454" idx="2"/>
            </p:cNvCxnSpPr>
            <p:nvPr/>
          </p:nvCxnSpPr>
          <p:spPr bwMode="auto">
            <a:xfrm rot="10800000">
              <a:off x="4287" y="1298"/>
              <a:ext cx="522" cy="34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7" name="AutoShape 18"/>
            <p:cNvCxnSpPr>
              <a:cxnSpLocks noChangeShapeType="1"/>
              <a:stCxn id="17458" idx="1"/>
              <a:endCxn id="17455" idx="2"/>
            </p:cNvCxnSpPr>
            <p:nvPr/>
          </p:nvCxnSpPr>
          <p:spPr bwMode="auto">
            <a:xfrm rot="10800000">
              <a:off x="3155" y="1807"/>
              <a:ext cx="677" cy="414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8" name="AutoShape 19"/>
            <p:cNvCxnSpPr>
              <a:cxnSpLocks noChangeShapeType="1"/>
            </p:cNvCxnSpPr>
            <p:nvPr/>
          </p:nvCxnSpPr>
          <p:spPr bwMode="auto">
            <a:xfrm>
              <a:off x="4006" y="1304"/>
              <a:ext cx="0" cy="73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69" name="Group 20"/>
            <p:cNvGrpSpPr>
              <a:grpSpLocks/>
            </p:cNvGrpSpPr>
            <p:nvPr/>
          </p:nvGrpSpPr>
          <p:grpSpPr bwMode="auto">
            <a:xfrm>
              <a:off x="3790" y="2305"/>
              <a:ext cx="265" cy="167"/>
              <a:chOff x="2245" y="3612"/>
              <a:chExt cx="500" cy="317"/>
            </a:xfrm>
          </p:grpSpPr>
          <p:pic>
            <p:nvPicPr>
              <p:cNvPr id="17536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7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8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9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17470" name="Group 25"/>
            <p:cNvGrpSpPr>
              <a:grpSpLocks/>
            </p:cNvGrpSpPr>
            <p:nvPr/>
          </p:nvGrpSpPr>
          <p:grpSpPr bwMode="auto">
            <a:xfrm>
              <a:off x="4613" y="1569"/>
              <a:ext cx="167" cy="168"/>
              <a:chOff x="975" y="1571"/>
              <a:chExt cx="317" cy="317"/>
            </a:xfrm>
          </p:grpSpPr>
          <p:sp>
            <p:nvSpPr>
              <p:cNvPr id="17521" name="Oval 2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2" name="Oval 2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3" name="AutoShape 2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4" name="AutoShape 2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5" name="AutoShape 3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526" name="AutoShape 3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7" name="AutoShape 3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8" name="AutoShape 3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29" name="AutoShape 3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530" name="AutoShape 3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531" name="AutoShape 3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32" name="AutoShape 3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33" name="AutoShape 3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34" name="Rectangle 3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35" name="Rectangle 4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17471" name="AutoShape 41"/>
            <p:cNvSpPr>
              <a:spLocks noChangeArrowheads="1"/>
            </p:cNvSpPr>
            <p:nvPr/>
          </p:nvSpPr>
          <p:spPr bwMode="auto">
            <a:xfrm rot="-5400000">
              <a:off x="4282" y="902"/>
              <a:ext cx="1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17472" name="Group 146"/>
            <p:cNvGrpSpPr>
              <a:grpSpLocks/>
            </p:cNvGrpSpPr>
            <p:nvPr/>
          </p:nvGrpSpPr>
          <p:grpSpPr bwMode="auto">
            <a:xfrm>
              <a:off x="4073" y="1298"/>
              <a:ext cx="168" cy="729"/>
              <a:chOff x="4209" y="1298"/>
              <a:chExt cx="168" cy="729"/>
            </a:xfrm>
          </p:grpSpPr>
          <p:cxnSp>
            <p:nvCxnSpPr>
              <p:cNvPr id="17504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4294" y="1298"/>
                <a:ext cx="0" cy="729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7505" name="Group 49"/>
              <p:cNvGrpSpPr>
                <a:grpSpLocks/>
              </p:cNvGrpSpPr>
              <p:nvPr/>
            </p:nvGrpSpPr>
            <p:grpSpPr bwMode="auto">
              <a:xfrm>
                <a:off x="4209" y="1828"/>
                <a:ext cx="168" cy="167"/>
                <a:chOff x="975" y="1571"/>
                <a:chExt cx="317" cy="317"/>
              </a:xfrm>
            </p:grpSpPr>
            <p:sp>
              <p:nvSpPr>
                <p:cNvPr id="17506" name="Oval 50"/>
                <p:cNvSpPr>
                  <a:spLocks noChangeArrowheads="1"/>
                </p:cNvSpPr>
                <p:nvPr/>
              </p:nvSpPr>
              <p:spPr bwMode="auto">
                <a:xfrm>
                  <a:off x="975" y="1571"/>
                  <a:ext cx="317" cy="317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07" name="Oval 51"/>
                <p:cNvSpPr>
                  <a:spLocks noChangeArrowheads="1"/>
                </p:cNvSpPr>
                <p:nvPr/>
              </p:nvSpPr>
              <p:spPr bwMode="auto">
                <a:xfrm>
                  <a:off x="982" y="1578"/>
                  <a:ext cx="303" cy="303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08" name="AutoShape 52"/>
                <p:cNvSpPr>
                  <a:spLocks noChangeArrowheads="1"/>
                </p:cNvSpPr>
                <p:nvPr/>
              </p:nvSpPr>
              <p:spPr bwMode="auto">
                <a:xfrm>
                  <a:off x="1066" y="1670"/>
                  <a:ext cx="127" cy="16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09" name="AutoShape 53"/>
                <p:cNvSpPr>
                  <a:spLocks noChangeArrowheads="1"/>
                </p:cNvSpPr>
                <p:nvPr/>
              </p:nvSpPr>
              <p:spPr bwMode="auto">
                <a:xfrm>
                  <a:off x="1066" y="1627"/>
                  <a:ext cx="127" cy="162"/>
                </a:xfrm>
                <a:prstGeom prst="roundRect">
                  <a:avLst>
                    <a:gd name="adj" fmla="val 27662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0" name="AutoShape 54"/>
                <p:cNvSpPr>
                  <a:spLocks noChangeArrowheads="1"/>
                </p:cNvSpPr>
                <p:nvPr/>
              </p:nvSpPr>
              <p:spPr bwMode="auto">
                <a:xfrm>
                  <a:off x="1081" y="1677"/>
                  <a:ext cx="98" cy="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7 w 21600"/>
                    <a:gd name="T13" fmla="*/ 3086 h 21600"/>
                    <a:gd name="T14" fmla="*/ 18073 w 21600"/>
                    <a:gd name="T15" fmla="*/ 185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4" y="21600"/>
                      </a:lnTo>
                      <a:lnTo>
                        <a:pt x="1826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511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1108" y="1642"/>
                  <a:ext cx="43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2" name="AutoShape 56"/>
                <p:cNvSpPr>
                  <a:spLocks noChangeArrowheads="1"/>
                </p:cNvSpPr>
                <p:nvPr/>
              </p:nvSpPr>
              <p:spPr bwMode="auto">
                <a:xfrm rot="1371808">
                  <a:off x="1166" y="1670"/>
                  <a:ext cx="35" cy="6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3" name="AutoShape 57"/>
                <p:cNvSpPr>
                  <a:spLocks noChangeArrowheads="1"/>
                </p:cNvSpPr>
                <p:nvPr/>
              </p:nvSpPr>
              <p:spPr bwMode="auto">
                <a:xfrm>
                  <a:off x="1074" y="1663"/>
                  <a:ext cx="42" cy="7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4" name="AutoShape 58"/>
                <p:cNvSpPr>
                  <a:spLocks noChangeArrowheads="1"/>
                </p:cNvSpPr>
                <p:nvPr/>
              </p:nvSpPr>
              <p:spPr bwMode="auto">
                <a:xfrm rot="-5400000">
                  <a:off x="1032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515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1130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516" name="AutoShape 60"/>
                <p:cNvSpPr>
                  <a:spLocks noChangeArrowheads="1"/>
                </p:cNvSpPr>
                <p:nvPr/>
              </p:nvSpPr>
              <p:spPr bwMode="auto">
                <a:xfrm rot="-5400000">
                  <a:off x="1115" y="1748"/>
                  <a:ext cx="29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7" name="AutoShape 61"/>
                <p:cNvSpPr>
                  <a:spLocks noChangeArrowheads="1"/>
                </p:cNvSpPr>
                <p:nvPr/>
              </p:nvSpPr>
              <p:spPr bwMode="auto">
                <a:xfrm rot="2623345">
                  <a:off x="1086" y="1746"/>
                  <a:ext cx="22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8" name="AutoShape 62"/>
                <p:cNvSpPr>
                  <a:spLocks noChangeArrowheads="1"/>
                </p:cNvSpPr>
                <p:nvPr/>
              </p:nvSpPr>
              <p:spPr bwMode="auto">
                <a:xfrm rot="-1436150">
                  <a:off x="1165" y="1745"/>
                  <a:ext cx="14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19" name="Rectangle 63"/>
                <p:cNvSpPr>
                  <a:spLocks noChangeArrowheads="1"/>
                </p:cNvSpPr>
                <p:nvPr/>
              </p:nvSpPr>
              <p:spPr bwMode="auto">
                <a:xfrm rot="-2225202">
                  <a:off x="1166" y="1755"/>
                  <a:ext cx="12" cy="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17520" name="Rectangle 64"/>
                <p:cNvSpPr>
                  <a:spLocks noChangeArrowheads="1"/>
                </p:cNvSpPr>
                <p:nvPr/>
              </p:nvSpPr>
              <p:spPr bwMode="auto">
                <a:xfrm rot="2545327">
                  <a:off x="1040" y="1670"/>
                  <a:ext cx="9" cy="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</p:grpSp>
        <p:grpSp>
          <p:nvGrpSpPr>
            <p:cNvPr id="17473" name="Group 65"/>
            <p:cNvGrpSpPr>
              <a:grpSpLocks/>
            </p:cNvGrpSpPr>
            <p:nvPr/>
          </p:nvGrpSpPr>
          <p:grpSpPr bwMode="auto">
            <a:xfrm>
              <a:off x="3094" y="1246"/>
              <a:ext cx="167" cy="167"/>
              <a:chOff x="975" y="1571"/>
              <a:chExt cx="317" cy="317"/>
            </a:xfrm>
          </p:grpSpPr>
          <p:sp>
            <p:nvSpPr>
              <p:cNvPr id="17489" name="Oval 6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0" name="Oval 6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1" name="AutoShape 6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2" name="AutoShape 6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3" name="AutoShape 7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94" name="AutoShape 7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5" name="AutoShape 7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6" name="AutoShape 7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97" name="AutoShape 7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98" name="AutoShape 7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99" name="AutoShape 7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00" name="AutoShape 7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01" name="AutoShape 7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02" name="Rectangle 7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503" name="Rectangle 8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17474" name="Group 81"/>
            <p:cNvGrpSpPr>
              <a:grpSpLocks/>
            </p:cNvGrpSpPr>
            <p:nvPr/>
          </p:nvGrpSpPr>
          <p:grpSpPr bwMode="auto">
            <a:xfrm>
              <a:off x="4483" y="1052"/>
              <a:ext cx="167" cy="167"/>
              <a:chOff x="3606" y="1207"/>
              <a:chExt cx="317" cy="317"/>
            </a:xfrm>
          </p:grpSpPr>
          <p:sp>
            <p:nvSpPr>
              <p:cNvPr id="17475" name="Oval 82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76" name="Oval 83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77" name="AutoShape 84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78" name="AutoShape 85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79" name="AutoShape 86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80" name="AutoShape 87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81" name="AutoShape 88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82" name="AutoShape 89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83" name="AutoShape 90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84" name="AutoShape 91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85" name="AutoShape 92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86" name="AutoShape 93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87" name="AutoShape 94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7488" name="Rectangle 95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</p:grpSp>
      <p:sp>
        <p:nvSpPr>
          <p:cNvPr id="17414" name="AutoShape 98"/>
          <p:cNvSpPr>
            <a:spLocks noChangeArrowheads="1"/>
          </p:cNvSpPr>
          <p:nvPr/>
        </p:nvSpPr>
        <p:spPr bwMode="auto">
          <a:xfrm>
            <a:off x="2144713" y="1484313"/>
            <a:ext cx="647700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OFF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(Default)</a:t>
            </a:r>
          </a:p>
        </p:txBody>
      </p:sp>
      <p:sp>
        <p:nvSpPr>
          <p:cNvPr id="17415" name="AutoShape 99"/>
          <p:cNvSpPr>
            <a:spLocks noChangeArrowheads="1"/>
          </p:cNvSpPr>
          <p:nvPr/>
        </p:nvSpPr>
        <p:spPr bwMode="auto">
          <a:xfrm>
            <a:off x="2144713" y="2205038"/>
            <a:ext cx="647700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30 min</a:t>
            </a:r>
          </a:p>
        </p:txBody>
      </p:sp>
      <p:sp>
        <p:nvSpPr>
          <p:cNvPr id="17416" name="AutoShape 100"/>
          <p:cNvSpPr>
            <a:spLocks noChangeArrowheads="1"/>
          </p:cNvSpPr>
          <p:nvPr/>
        </p:nvSpPr>
        <p:spPr bwMode="auto">
          <a:xfrm>
            <a:off x="1423988" y="2924175"/>
            <a:ext cx="647700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15 sec</a:t>
            </a:r>
          </a:p>
        </p:txBody>
      </p:sp>
      <p:sp>
        <p:nvSpPr>
          <p:cNvPr id="17417" name="AutoShape 101"/>
          <p:cNvSpPr>
            <a:spLocks noChangeArrowheads="1"/>
          </p:cNvSpPr>
          <p:nvPr/>
        </p:nvSpPr>
        <p:spPr bwMode="auto">
          <a:xfrm>
            <a:off x="2936875" y="2924175"/>
            <a:ext cx="647700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Fade out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3 sec</a:t>
            </a:r>
          </a:p>
        </p:txBody>
      </p:sp>
      <p:sp>
        <p:nvSpPr>
          <p:cNvPr id="17418" name="AutoShape 105"/>
          <p:cNvSpPr>
            <a:spLocks noChangeArrowheads="1"/>
          </p:cNvSpPr>
          <p:nvPr/>
        </p:nvSpPr>
        <p:spPr bwMode="auto">
          <a:xfrm>
            <a:off x="1784350" y="3644900"/>
            <a:ext cx="647700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Fade out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 b="1"/>
              <a:t>3 sec</a:t>
            </a:r>
          </a:p>
        </p:txBody>
      </p:sp>
      <p:cxnSp>
        <p:nvCxnSpPr>
          <p:cNvPr id="17419" name="AutoShape 124"/>
          <p:cNvCxnSpPr>
            <a:cxnSpLocks noChangeShapeType="1"/>
            <a:stCxn id="17414" idx="2"/>
            <a:endCxn id="17415" idx="0"/>
          </p:cNvCxnSpPr>
          <p:nvPr/>
        </p:nvCxnSpPr>
        <p:spPr bwMode="auto">
          <a:xfrm>
            <a:off x="2468563" y="1935163"/>
            <a:ext cx="0" cy="2508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25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rot="5400000">
            <a:off x="1983582" y="2420144"/>
            <a:ext cx="249237" cy="720725"/>
          </a:xfrm>
          <a:prstGeom prst="bentConnector3">
            <a:avLst>
              <a:gd name="adj1" fmla="val 49681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126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 rot="16200000" flipH="1">
            <a:off x="2740025" y="2384426"/>
            <a:ext cx="249237" cy="792162"/>
          </a:xfrm>
          <a:prstGeom prst="bentConnector3">
            <a:avLst>
              <a:gd name="adj1" fmla="val 49681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127"/>
          <p:cNvCxnSpPr>
            <a:cxnSpLocks noChangeShapeType="1"/>
            <a:stCxn id="17416" idx="2"/>
            <a:endCxn id="17451" idx="0"/>
          </p:cNvCxnSpPr>
          <p:nvPr/>
        </p:nvCxnSpPr>
        <p:spPr bwMode="auto">
          <a:xfrm rot="5400000">
            <a:off x="1406525" y="3284538"/>
            <a:ext cx="250825" cy="431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128"/>
          <p:cNvCxnSpPr>
            <a:cxnSpLocks noChangeShapeType="1"/>
            <a:stCxn id="17416" idx="2"/>
            <a:endCxn id="17418" idx="0"/>
          </p:cNvCxnSpPr>
          <p:nvPr/>
        </p:nvCxnSpPr>
        <p:spPr bwMode="auto">
          <a:xfrm rot="16200000" flipH="1">
            <a:off x="1802606" y="3320257"/>
            <a:ext cx="250825" cy="360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129"/>
          <p:cNvCxnSpPr>
            <a:cxnSpLocks noChangeShapeType="1"/>
            <a:stCxn id="17417" idx="2"/>
            <a:endCxn id="17442" idx="0"/>
          </p:cNvCxnSpPr>
          <p:nvPr/>
        </p:nvCxnSpPr>
        <p:spPr bwMode="auto">
          <a:xfrm rot="5400000">
            <a:off x="2955131" y="3320257"/>
            <a:ext cx="250825" cy="360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130"/>
          <p:cNvCxnSpPr>
            <a:cxnSpLocks noChangeShapeType="1"/>
            <a:stCxn id="17417" idx="2"/>
            <a:endCxn id="17439" idx="0"/>
          </p:cNvCxnSpPr>
          <p:nvPr/>
        </p:nvCxnSpPr>
        <p:spPr bwMode="auto">
          <a:xfrm rot="16200000" flipH="1">
            <a:off x="3351212" y="3284538"/>
            <a:ext cx="250825" cy="431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131"/>
          <p:cNvCxnSpPr>
            <a:cxnSpLocks noChangeShapeType="1"/>
            <a:stCxn id="17418" idx="2"/>
            <a:endCxn id="17448" idx="0"/>
          </p:cNvCxnSpPr>
          <p:nvPr/>
        </p:nvCxnSpPr>
        <p:spPr bwMode="auto">
          <a:xfrm rot="5400000">
            <a:off x="1766887" y="4005263"/>
            <a:ext cx="250825" cy="431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132"/>
          <p:cNvCxnSpPr>
            <a:cxnSpLocks noChangeShapeType="1"/>
            <a:stCxn id="17418" idx="2"/>
            <a:endCxn id="17445" idx="0"/>
          </p:cNvCxnSpPr>
          <p:nvPr/>
        </p:nvCxnSpPr>
        <p:spPr bwMode="auto">
          <a:xfrm rot="16200000" flipH="1">
            <a:off x="2162969" y="4040981"/>
            <a:ext cx="250825" cy="3603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28" name="Group 124"/>
          <p:cNvGrpSpPr>
            <a:grpSpLocks/>
          </p:cNvGrpSpPr>
          <p:nvPr/>
        </p:nvGrpSpPr>
        <p:grpSpPr bwMode="auto">
          <a:xfrm>
            <a:off x="941388" y="3573463"/>
            <a:ext cx="698500" cy="681037"/>
            <a:chOff x="593" y="2251"/>
            <a:chExt cx="440" cy="429"/>
          </a:xfrm>
        </p:grpSpPr>
        <p:sp>
          <p:nvSpPr>
            <p:cNvPr id="17451" name="AutoShape 102"/>
            <p:cNvSpPr>
              <a:spLocks noChangeArrowheads="1"/>
            </p:cNvSpPr>
            <p:nvPr/>
          </p:nvSpPr>
          <p:spPr bwMode="auto">
            <a:xfrm>
              <a:off x="625" y="229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pic>
          <p:nvPicPr>
            <p:cNvPr id="17452" name="Picture 133" descr="Stop-Sig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2251"/>
              <a:ext cx="1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3" name="Text Box 138"/>
            <p:cNvSpPr txBox="1">
              <a:spLocks noChangeArrowheads="1"/>
            </p:cNvSpPr>
            <p:nvPr/>
          </p:nvSpPr>
          <p:spPr bwMode="auto">
            <a:xfrm>
              <a:off x="807" y="256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7429" name="Group 127"/>
          <p:cNvGrpSpPr>
            <a:grpSpLocks/>
          </p:cNvGrpSpPr>
          <p:nvPr/>
        </p:nvGrpSpPr>
        <p:grpSpPr bwMode="auto">
          <a:xfrm>
            <a:off x="1281113" y="4314825"/>
            <a:ext cx="719137" cy="665163"/>
            <a:chOff x="807" y="2718"/>
            <a:chExt cx="453" cy="419"/>
          </a:xfrm>
        </p:grpSpPr>
        <p:sp>
          <p:nvSpPr>
            <p:cNvPr id="17448" name="AutoShape 103"/>
            <p:cNvSpPr>
              <a:spLocks noChangeArrowheads="1"/>
            </p:cNvSpPr>
            <p:nvPr/>
          </p:nvSpPr>
          <p:spPr bwMode="auto">
            <a:xfrm>
              <a:off x="852" y="2750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pic>
          <p:nvPicPr>
            <p:cNvPr id="17449" name="Picture 134" descr="Stop-Sig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" y="2718"/>
              <a:ext cx="1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 Box 139"/>
            <p:cNvSpPr txBox="1">
              <a:spLocks noChangeArrowheads="1"/>
            </p:cNvSpPr>
            <p:nvPr/>
          </p:nvSpPr>
          <p:spPr bwMode="auto">
            <a:xfrm>
              <a:off x="1033" y="302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430" name="Group 128"/>
          <p:cNvGrpSpPr>
            <a:grpSpLocks/>
          </p:cNvGrpSpPr>
          <p:nvPr/>
        </p:nvGrpSpPr>
        <p:grpSpPr bwMode="auto">
          <a:xfrm>
            <a:off x="2144713" y="4314825"/>
            <a:ext cx="771525" cy="665163"/>
            <a:chOff x="1351" y="2718"/>
            <a:chExt cx="486" cy="419"/>
          </a:xfrm>
        </p:grpSpPr>
        <p:sp>
          <p:nvSpPr>
            <p:cNvPr id="17445" name="AutoShape 123"/>
            <p:cNvSpPr>
              <a:spLocks noChangeArrowheads="1"/>
            </p:cNvSpPr>
            <p:nvPr/>
          </p:nvSpPr>
          <p:spPr bwMode="auto">
            <a:xfrm>
              <a:off x="1351" y="2750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pic>
          <p:nvPicPr>
            <p:cNvPr id="17446" name="Picture 135" descr="Stop-Sig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2718"/>
              <a:ext cx="1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7" name="Text Box 140"/>
            <p:cNvSpPr txBox="1">
              <a:spLocks noChangeArrowheads="1"/>
            </p:cNvSpPr>
            <p:nvPr/>
          </p:nvSpPr>
          <p:spPr bwMode="auto">
            <a:xfrm>
              <a:off x="1532" y="302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7431" name="Group 125"/>
          <p:cNvGrpSpPr>
            <a:grpSpLocks/>
          </p:cNvGrpSpPr>
          <p:nvPr/>
        </p:nvGrpSpPr>
        <p:grpSpPr bwMode="auto">
          <a:xfrm>
            <a:off x="2505075" y="3573463"/>
            <a:ext cx="719138" cy="685800"/>
            <a:chOff x="1578" y="2251"/>
            <a:chExt cx="453" cy="432"/>
          </a:xfrm>
        </p:grpSpPr>
        <p:sp>
          <p:nvSpPr>
            <p:cNvPr id="17442" name="AutoShape 106"/>
            <p:cNvSpPr>
              <a:spLocks noChangeArrowheads="1"/>
            </p:cNvSpPr>
            <p:nvPr/>
          </p:nvSpPr>
          <p:spPr bwMode="auto">
            <a:xfrm>
              <a:off x="1623" y="229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pic>
          <p:nvPicPr>
            <p:cNvPr id="17443" name="Picture 136" descr="Stop-Sig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2251"/>
              <a:ext cx="1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Text Box 141"/>
            <p:cNvSpPr txBox="1">
              <a:spLocks noChangeArrowheads="1"/>
            </p:cNvSpPr>
            <p:nvPr/>
          </p:nvSpPr>
          <p:spPr bwMode="auto">
            <a:xfrm>
              <a:off x="1797" y="256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432" name="Group 126"/>
          <p:cNvGrpSpPr>
            <a:grpSpLocks/>
          </p:cNvGrpSpPr>
          <p:nvPr/>
        </p:nvGrpSpPr>
        <p:grpSpPr bwMode="auto">
          <a:xfrm>
            <a:off x="3368675" y="3573463"/>
            <a:ext cx="698500" cy="685800"/>
            <a:chOff x="2122" y="2251"/>
            <a:chExt cx="440" cy="432"/>
          </a:xfrm>
        </p:grpSpPr>
        <p:sp>
          <p:nvSpPr>
            <p:cNvPr id="17439" name="AutoShape 104"/>
            <p:cNvSpPr>
              <a:spLocks noChangeArrowheads="1"/>
            </p:cNvSpPr>
            <p:nvPr/>
          </p:nvSpPr>
          <p:spPr bwMode="auto">
            <a:xfrm>
              <a:off x="2122" y="229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pic>
          <p:nvPicPr>
            <p:cNvPr id="17440" name="Picture 137" descr="Stop-Sig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2251"/>
              <a:ext cx="1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1" name="Text Box 142"/>
            <p:cNvSpPr txBox="1">
              <a:spLocks noChangeArrowheads="1"/>
            </p:cNvSpPr>
            <p:nvPr/>
          </p:nvSpPr>
          <p:spPr bwMode="auto">
            <a:xfrm>
              <a:off x="2304" y="256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7433" name="Group 126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7437" name="TextBox 127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438" name="TextBox 128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7434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7435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436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2174875"/>
            <a:ext cx="37195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8441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8442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8438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8439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8440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DC23E5D-65AE-4C7C-936E-4095D4F0A49E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Loop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901700"/>
          </a:xfrm>
        </p:spPr>
        <p:txBody>
          <a:bodyPr/>
          <a:lstStyle/>
          <a:p>
            <a:r>
              <a:rPr lang="en-US" altLang="en-US" sz="1800" b="1" smtClean="0"/>
              <a:t>Repetitive processes</a:t>
            </a:r>
            <a:r>
              <a:rPr lang="en-US" altLang="en-US" sz="1800" smtClean="0"/>
              <a:t> are difficult to start or stop correctly</a:t>
            </a:r>
          </a:p>
          <a:p>
            <a:r>
              <a:rPr lang="en-US" altLang="en-US" sz="1800" smtClean="0"/>
              <a:t>Is effective for most graph models that have </a:t>
            </a:r>
            <a:r>
              <a:rPr lang="en-US" altLang="en-US" sz="1800" b="1" smtClean="0"/>
              <a:t>loops</a:t>
            </a:r>
            <a:endParaRPr lang="en-US" altLang="en-US" sz="1800" smtClean="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39750" y="2636838"/>
            <a:ext cx="4608513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684213" y="2709863"/>
            <a:ext cx="4233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loops = paths that end where they have started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539750" y="3573463"/>
            <a:ext cx="806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How to use it?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539750" y="4076700"/>
            <a:ext cx="8064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Set </a:t>
            </a:r>
            <a:r>
              <a:rPr lang="en-US" altLang="en-US" sz="1800" b="1"/>
              <a:t>preconditions</a:t>
            </a:r>
            <a:r>
              <a:rPr lang="en-US" altLang="en-US" sz="1800"/>
              <a:t> to start a loop</a:t>
            </a:r>
          </a:p>
          <a:p>
            <a:r>
              <a:rPr lang="en-US" altLang="en-US" sz="1800"/>
              <a:t>Repeat loop N times</a:t>
            </a:r>
          </a:p>
          <a:p>
            <a:r>
              <a:rPr lang="en-US" altLang="en-US" sz="1800"/>
              <a:t>Check if the results are the same after every cycle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542925" y="5448300"/>
            <a:ext cx="2157413" cy="35718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684213" y="5516563"/>
            <a:ext cx="18335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/>
              <a:t>N = a determined number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9471" name="TextBox 12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9472" name="TextBox 13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9468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9469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9470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E6F57F7-0B30-486E-B5FC-4BAF84B8102E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7559675" cy="4870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 smtClean="0"/>
              <a:t>Precondition</a:t>
            </a:r>
          </a:p>
          <a:p>
            <a:r>
              <a:rPr lang="en-US" altLang="en-US" sz="1800" smtClean="0"/>
              <a:t>Open door:</a:t>
            </a:r>
            <a:br>
              <a:rPr lang="en-US" altLang="en-US" sz="1800" smtClean="0"/>
            </a:br>
            <a:r>
              <a:rPr lang="en-US" altLang="en-US" sz="1800" smtClean="0"/>
              <a:t>set state “ON 30 min”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smtClean="0"/>
              <a:t>Test Description</a:t>
            </a:r>
          </a:p>
          <a:p>
            <a:r>
              <a:rPr lang="en-US" altLang="en-US" sz="1800" smtClean="0"/>
              <a:t>1) Close door:</a:t>
            </a:r>
            <a:br>
              <a:rPr lang="en-US" altLang="en-US" sz="1800" smtClean="0"/>
            </a:br>
            <a:r>
              <a:rPr lang="en-US" altLang="en-US" sz="1800" smtClean="0"/>
              <a:t>set state “ON 15 sec”</a:t>
            </a:r>
          </a:p>
          <a:p>
            <a:r>
              <a:rPr lang="en-US" altLang="en-US" sz="1800" smtClean="0"/>
              <a:t>2) Wait 15 sec: set state “Fade out 3 sec”</a:t>
            </a:r>
          </a:p>
          <a:p>
            <a:r>
              <a:rPr lang="en-US" altLang="en-US" sz="1800" smtClean="0"/>
              <a:t>3) Open door: set state “ON 30 min”</a:t>
            </a:r>
          </a:p>
          <a:p>
            <a:r>
              <a:rPr lang="en-US" altLang="en-US" sz="1800" smtClean="0"/>
              <a:t>4) Repeat steps 1, 2, 3 for N times (N = 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smtClean="0"/>
              <a:t>Expected Result</a:t>
            </a:r>
          </a:p>
          <a:p>
            <a:r>
              <a:rPr lang="en-US" altLang="en-US" sz="1800" smtClean="0"/>
              <a:t>System is in state “ON 30 min” – the interior light is on for 30 minutes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Loop Testing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grpSp>
        <p:nvGrpSpPr>
          <p:cNvPr id="20485" name="Group 91"/>
          <p:cNvGrpSpPr>
            <a:grpSpLocks/>
          </p:cNvGrpSpPr>
          <p:nvPr/>
        </p:nvGrpSpPr>
        <p:grpSpPr bwMode="auto">
          <a:xfrm>
            <a:off x="4500563" y="1412875"/>
            <a:ext cx="4103687" cy="2511425"/>
            <a:chOff x="2835" y="890"/>
            <a:chExt cx="2585" cy="1582"/>
          </a:xfrm>
        </p:grpSpPr>
        <p:sp>
          <p:nvSpPr>
            <p:cNvPr id="20492" name="Rectangle 89"/>
            <p:cNvSpPr>
              <a:spLocks noChangeArrowheads="1"/>
            </p:cNvSpPr>
            <p:nvPr/>
          </p:nvSpPr>
          <p:spPr bwMode="auto">
            <a:xfrm>
              <a:off x="4241" y="1207"/>
              <a:ext cx="91" cy="91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0493" name="AutoShape 5"/>
            <p:cNvSpPr>
              <a:spLocks noChangeArrowheads="1"/>
            </p:cNvSpPr>
            <p:nvPr/>
          </p:nvSpPr>
          <p:spPr bwMode="auto">
            <a:xfrm>
              <a:off x="2856" y="14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20494" name="AutoShape 6"/>
            <p:cNvSpPr>
              <a:spLocks noChangeArrowheads="1"/>
            </p:cNvSpPr>
            <p:nvPr/>
          </p:nvSpPr>
          <p:spPr bwMode="auto">
            <a:xfrm>
              <a:off x="3838" y="938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20495" name="AutoShape 7"/>
            <p:cNvSpPr>
              <a:spLocks noChangeArrowheads="1"/>
            </p:cNvSpPr>
            <p:nvPr/>
          </p:nvSpPr>
          <p:spPr bwMode="auto">
            <a:xfrm>
              <a:off x="4821" y="1465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15 sec</a:t>
              </a:r>
            </a:p>
          </p:txBody>
        </p:sp>
        <p:sp>
          <p:nvSpPr>
            <p:cNvPr id="20496" name="AutoShape 8"/>
            <p:cNvSpPr>
              <a:spLocks noChangeArrowheads="1"/>
            </p:cNvSpPr>
            <p:nvPr/>
          </p:nvSpPr>
          <p:spPr bwMode="auto">
            <a:xfrm>
              <a:off x="3838" y="20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20497" name="Picture 9" descr="MC900441468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890"/>
              <a:ext cx="2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0" descr="MC90043264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72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1" descr="MC900432617[1]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891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2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1417"/>
              <a:ext cx="18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501" name="AutoShape 13"/>
            <p:cNvCxnSpPr>
              <a:cxnSpLocks noChangeShapeType="1"/>
              <a:stCxn id="20493" idx="0"/>
              <a:endCxn id="20494" idx="1"/>
            </p:cNvCxnSpPr>
            <p:nvPr/>
          </p:nvCxnSpPr>
          <p:spPr bwMode="auto">
            <a:xfrm rot="-5400000">
              <a:off x="3336" y="937"/>
              <a:ext cx="316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4"/>
            <p:cNvCxnSpPr>
              <a:cxnSpLocks noChangeShapeType="1"/>
              <a:stCxn id="20494" idx="3"/>
              <a:endCxn id="20495" idx="0"/>
            </p:cNvCxnSpPr>
            <p:nvPr/>
          </p:nvCxnSpPr>
          <p:spPr bwMode="auto">
            <a:xfrm>
              <a:off x="4444" y="1118"/>
              <a:ext cx="677" cy="341"/>
            </a:xfrm>
            <a:prstGeom prst="curvedConnector2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5"/>
            <p:cNvCxnSpPr>
              <a:cxnSpLocks noChangeShapeType="1"/>
              <a:stCxn id="20495" idx="2"/>
              <a:endCxn id="20496" idx="3"/>
            </p:cNvCxnSpPr>
            <p:nvPr/>
          </p:nvCxnSpPr>
          <p:spPr bwMode="auto">
            <a:xfrm rot="5400000">
              <a:off x="4588" y="1687"/>
              <a:ext cx="390" cy="677"/>
            </a:xfrm>
            <a:prstGeom prst="curvedConnector2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6"/>
            <p:cNvCxnSpPr>
              <a:cxnSpLocks noChangeShapeType="1"/>
              <a:stCxn id="20495" idx="1"/>
              <a:endCxn id="20492" idx="2"/>
            </p:cNvCxnSpPr>
            <p:nvPr/>
          </p:nvCxnSpPr>
          <p:spPr bwMode="auto">
            <a:xfrm rot="10800000">
              <a:off x="4287" y="1298"/>
              <a:ext cx="522" cy="34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8"/>
            <p:cNvCxnSpPr>
              <a:cxnSpLocks noChangeShapeType="1"/>
              <a:stCxn id="20496" idx="1"/>
              <a:endCxn id="20493" idx="2"/>
            </p:cNvCxnSpPr>
            <p:nvPr/>
          </p:nvCxnSpPr>
          <p:spPr bwMode="auto">
            <a:xfrm rot="10800000">
              <a:off x="3155" y="1807"/>
              <a:ext cx="677" cy="414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19"/>
            <p:cNvCxnSpPr>
              <a:cxnSpLocks noChangeShapeType="1"/>
            </p:cNvCxnSpPr>
            <p:nvPr/>
          </p:nvCxnSpPr>
          <p:spPr bwMode="auto">
            <a:xfrm>
              <a:off x="4006" y="1304"/>
              <a:ext cx="0" cy="73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07" name="Group 20"/>
            <p:cNvGrpSpPr>
              <a:grpSpLocks/>
            </p:cNvGrpSpPr>
            <p:nvPr/>
          </p:nvGrpSpPr>
          <p:grpSpPr bwMode="auto">
            <a:xfrm>
              <a:off x="3790" y="2305"/>
              <a:ext cx="265" cy="167"/>
              <a:chOff x="2245" y="3612"/>
              <a:chExt cx="500" cy="317"/>
            </a:xfrm>
          </p:grpSpPr>
          <p:pic>
            <p:nvPicPr>
              <p:cNvPr id="20574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5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6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77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20508" name="Group 25"/>
            <p:cNvGrpSpPr>
              <a:grpSpLocks/>
            </p:cNvGrpSpPr>
            <p:nvPr/>
          </p:nvGrpSpPr>
          <p:grpSpPr bwMode="auto">
            <a:xfrm>
              <a:off x="4613" y="1569"/>
              <a:ext cx="167" cy="168"/>
              <a:chOff x="975" y="1571"/>
              <a:chExt cx="317" cy="317"/>
            </a:xfrm>
          </p:grpSpPr>
          <p:sp>
            <p:nvSpPr>
              <p:cNvPr id="20559" name="Oval 2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0" name="Oval 2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1" name="AutoShape 2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2" name="AutoShape 2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3" name="AutoShape 3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64" name="AutoShape 3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5" name="AutoShape 3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6" name="AutoShape 3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67" name="AutoShape 3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68" name="AutoShape 3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69" name="AutoShape 3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70" name="AutoShape 3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71" name="AutoShape 3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72" name="Rectangle 3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73" name="Rectangle 4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20509" name="AutoShape 41"/>
            <p:cNvSpPr>
              <a:spLocks noChangeArrowheads="1"/>
            </p:cNvSpPr>
            <p:nvPr/>
          </p:nvSpPr>
          <p:spPr bwMode="auto">
            <a:xfrm rot="-5400000">
              <a:off x="4282" y="902"/>
              <a:ext cx="1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20510" name="Group 90"/>
            <p:cNvGrpSpPr>
              <a:grpSpLocks/>
            </p:cNvGrpSpPr>
            <p:nvPr/>
          </p:nvGrpSpPr>
          <p:grpSpPr bwMode="auto">
            <a:xfrm>
              <a:off x="4059" y="1298"/>
              <a:ext cx="168" cy="729"/>
              <a:chOff x="4209" y="1298"/>
              <a:chExt cx="168" cy="729"/>
            </a:xfrm>
          </p:grpSpPr>
          <p:cxnSp>
            <p:nvCxnSpPr>
              <p:cNvPr id="20542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4294" y="1298"/>
                <a:ext cx="0" cy="729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543" name="Group 42"/>
              <p:cNvGrpSpPr>
                <a:grpSpLocks/>
              </p:cNvGrpSpPr>
              <p:nvPr/>
            </p:nvGrpSpPr>
            <p:grpSpPr bwMode="auto">
              <a:xfrm>
                <a:off x="4209" y="1828"/>
                <a:ext cx="168" cy="167"/>
                <a:chOff x="975" y="1571"/>
                <a:chExt cx="317" cy="317"/>
              </a:xfrm>
            </p:grpSpPr>
            <p:sp>
              <p:nvSpPr>
                <p:cNvPr id="20544" name="Oval 43"/>
                <p:cNvSpPr>
                  <a:spLocks noChangeArrowheads="1"/>
                </p:cNvSpPr>
                <p:nvPr/>
              </p:nvSpPr>
              <p:spPr bwMode="auto">
                <a:xfrm>
                  <a:off x="975" y="1571"/>
                  <a:ext cx="317" cy="317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45" name="Oval 44"/>
                <p:cNvSpPr>
                  <a:spLocks noChangeArrowheads="1"/>
                </p:cNvSpPr>
                <p:nvPr/>
              </p:nvSpPr>
              <p:spPr bwMode="auto">
                <a:xfrm>
                  <a:off x="982" y="1578"/>
                  <a:ext cx="303" cy="303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46" name="AutoShape 45"/>
                <p:cNvSpPr>
                  <a:spLocks noChangeArrowheads="1"/>
                </p:cNvSpPr>
                <p:nvPr/>
              </p:nvSpPr>
              <p:spPr bwMode="auto">
                <a:xfrm>
                  <a:off x="1066" y="1670"/>
                  <a:ext cx="127" cy="16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47" name="AutoShape 46"/>
                <p:cNvSpPr>
                  <a:spLocks noChangeArrowheads="1"/>
                </p:cNvSpPr>
                <p:nvPr/>
              </p:nvSpPr>
              <p:spPr bwMode="auto">
                <a:xfrm>
                  <a:off x="1066" y="1627"/>
                  <a:ext cx="127" cy="162"/>
                </a:xfrm>
                <a:prstGeom prst="roundRect">
                  <a:avLst>
                    <a:gd name="adj" fmla="val 27662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48" name="AutoShape 47"/>
                <p:cNvSpPr>
                  <a:spLocks noChangeArrowheads="1"/>
                </p:cNvSpPr>
                <p:nvPr/>
              </p:nvSpPr>
              <p:spPr bwMode="auto">
                <a:xfrm>
                  <a:off x="1081" y="1677"/>
                  <a:ext cx="98" cy="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7 w 21600"/>
                    <a:gd name="T13" fmla="*/ 3086 h 21600"/>
                    <a:gd name="T14" fmla="*/ 18073 w 21600"/>
                    <a:gd name="T15" fmla="*/ 185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4" y="21600"/>
                      </a:lnTo>
                      <a:lnTo>
                        <a:pt x="1826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0549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1108" y="1642"/>
                  <a:ext cx="43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0" name="AutoShape 49"/>
                <p:cNvSpPr>
                  <a:spLocks noChangeArrowheads="1"/>
                </p:cNvSpPr>
                <p:nvPr/>
              </p:nvSpPr>
              <p:spPr bwMode="auto">
                <a:xfrm rot="1371808">
                  <a:off x="1166" y="1670"/>
                  <a:ext cx="35" cy="6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1" name="AutoShape 50"/>
                <p:cNvSpPr>
                  <a:spLocks noChangeArrowheads="1"/>
                </p:cNvSpPr>
                <p:nvPr/>
              </p:nvSpPr>
              <p:spPr bwMode="auto">
                <a:xfrm>
                  <a:off x="1074" y="1663"/>
                  <a:ext cx="42" cy="7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2" name="AutoShape 51"/>
                <p:cNvSpPr>
                  <a:spLocks noChangeArrowheads="1"/>
                </p:cNvSpPr>
                <p:nvPr/>
              </p:nvSpPr>
              <p:spPr bwMode="auto">
                <a:xfrm rot="-5400000">
                  <a:off x="1032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0553" name="AutoShape 52"/>
                <p:cNvSpPr>
                  <a:spLocks noChangeArrowheads="1"/>
                </p:cNvSpPr>
                <p:nvPr/>
              </p:nvSpPr>
              <p:spPr bwMode="auto">
                <a:xfrm rot="5400000">
                  <a:off x="1130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0554" name="AutoShape 53"/>
                <p:cNvSpPr>
                  <a:spLocks noChangeArrowheads="1"/>
                </p:cNvSpPr>
                <p:nvPr/>
              </p:nvSpPr>
              <p:spPr bwMode="auto">
                <a:xfrm rot="-5400000">
                  <a:off x="1115" y="1748"/>
                  <a:ext cx="29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5" name="AutoShape 54"/>
                <p:cNvSpPr>
                  <a:spLocks noChangeArrowheads="1"/>
                </p:cNvSpPr>
                <p:nvPr/>
              </p:nvSpPr>
              <p:spPr bwMode="auto">
                <a:xfrm rot="2623345">
                  <a:off x="1086" y="1746"/>
                  <a:ext cx="22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6" name="AutoShape 55"/>
                <p:cNvSpPr>
                  <a:spLocks noChangeArrowheads="1"/>
                </p:cNvSpPr>
                <p:nvPr/>
              </p:nvSpPr>
              <p:spPr bwMode="auto">
                <a:xfrm rot="-1436150">
                  <a:off x="1165" y="1745"/>
                  <a:ext cx="14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7" name="Rectangle 56"/>
                <p:cNvSpPr>
                  <a:spLocks noChangeArrowheads="1"/>
                </p:cNvSpPr>
                <p:nvPr/>
              </p:nvSpPr>
              <p:spPr bwMode="auto">
                <a:xfrm rot="-2225202">
                  <a:off x="1166" y="1755"/>
                  <a:ext cx="12" cy="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20558" name="Rectangle 57"/>
                <p:cNvSpPr>
                  <a:spLocks noChangeArrowheads="1"/>
                </p:cNvSpPr>
                <p:nvPr/>
              </p:nvSpPr>
              <p:spPr bwMode="auto">
                <a:xfrm rot="2545327">
                  <a:off x="1040" y="1670"/>
                  <a:ext cx="9" cy="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</p:grpSp>
        <p:grpSp>
          <p:nvGrpSpPr>
            <p:cNvPr id="20511" name="Group 58"/>
            <p:cNvGrpSpPr>
              <a:grpSpLocks/>
            </p:cNvGrpSpPr>
            <p:nvPr/>
          </p:nvGrpSpPr>
          <p:grpSpPr bwMode="auto">
            <a:xfrm>
              <a:off x="3094" y="1246"/>
              <a:ext cx="167" cy="167"/>
              <a:chOff x="975" y="1571"/>
              <a:chExt cx="317" cy="317"/>
            </a:xfrm>
          </p:grpSpPr>
          <p:sp>
            <p:nvSpPr>
              <p:cNvPr id="20527" name="Oval 59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8" name="Oval 60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9" name="AutoShape 61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0" name="AutoShape 62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1" name="AutoShape 63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32" name="AutoShape 64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3" name="AutoShape 65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4" name="AutoShape 66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5" name="AutoShape 67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36" name="AutoShape 68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37" name="AutoShape 69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8" name="AutoShape 70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39" name="AutoShape 71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40" name="Rectangle 72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41" name="Rectangle 73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20512" name="Group 74"/>
            <p:cNvGrpSpPr>
              <a:grpSpLocks/>
            </p:cNvGrpSpPr>
            <p:nvPr/>
          </p:nvGrpSpPr>
          <p:grpSpPr bwMode="auto">
            <a:xfrm>
              <a:off x="4483" y="1052"/>
              <a:ext cx="167" cy="167"/>
              <a:chOff x="3606" y="1207"/>
              <a:chExt cx="317" cy="317"/>
            </a:xfrm>
          </p:grpSpPr>
          <p:sp>
            <p:nvSpPr>
              <p:cNvPr id="20513" name="Oval 75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14" name="Oval 76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15" name="AutoShape 77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16" name="AutoShape 78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17" name="AutoShape 79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18" name="AutoShape 80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19" name="AutoShape 81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0" name="AutoShape 82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1" name="AutoShape 83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22" name="AutoShape 84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0523" name="AutoShape 85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4" name="AutoShape 86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5" name="AutoShape 87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20526" name="Rectangle 88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</p:grpSp>
      <p:grpSp>
        <p:nvGrpSpPr>
          <p:cNvPr id="20486" name="Group 92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0490" name="TextBox 93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0491" name="TextBox 94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0487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0488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0489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2532063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1513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1514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1510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151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151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CDCFC72F-2064-4FD1-94C3-F55D4B38AC70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16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Flow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47800"/>
            <a:ext cx="8064500" cy="1620838"/>
          </a:xfrm>
        </p:spPr>
        <p:txBody>
          <a:bodyPr/>
          <a:lstStyle/>
          <a:p>
            <a:r>
              <a:rPr lang="en-US" altLang="en-US" sz="1800" smtClean="0"/>
              <a:t>A </a:t>
            </a:r>
            <a:r>
              <a:rPr lang="en-US" altLang="en-US" sz="1800" b="1" smtClean="0"/>
              <a:t>data produced</a:t>
            </a:r>
            <a:r>
              <a:rPr lang="en-US" altLang="en-US" sz="1800" smtClean="0"/>
              <a:t> in one state is expected to be used later</a:t>
            </a:r>
          </a:p>
          <a:p>
            <a:r>
              <a:rPr lang="en-US" altLang="en-US" sz="1800" b="1" smtClean="0"/>
              <a:t>Information</a:t>
            </a:r>
            <a:r>
              <a:rPr lang="en-US" altLang="en-US" sz="1800" smtClean="0"/>
              <a:t> received by a receiving state </a:t>
            </a:r>
            <a:r>
              <a:rPr lang="en-US" altLang="en-US" sz="1800" b="1" smtClean="0"/>
              <a:t>Rx</a:t>
            </a:r>
            <a:r>
              <a:rPr lang="en-US" altLang="en-US" sz="1800" smtClean="0"/>
              <a:t> has to be </a:t>
            </a:r>
            <a:r>
              <a:rPr lang="en-US" altLang="en-US" sz="1800" b="1" smtClean="0"/>
              <a:t>the same</a:t>
            </a:r>
            <a:r>
              <a:rPr lang="en-US" altLang="en-US" sz="1800" smtClean="0"/>
              <a:t> as the one sent from the transmission state </a:t>
            </a:r>
            <a:r>
              <a:rPr lang="en-US" altLang="en-US" sz="1800" b="1" smtClean="0"/>
              <a:t>Tx</a:t>
            </a:r>
          </a:p>
          <a:p>
            <a:r>
              <a:rPr lang="en-US" altLang="en-US" sz="1800" smtClean="0"/>
              <a:t>Information that passes from state to state is creating a </a:t>
            </a:r>
            <a:r>
              <a:rPr lang="en-US" altLang="en-US" sz="1800" b="1" smtClean="0"/>
              <a:t>data flow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41338" y="4292600"/>
            <a:ext cx="80629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o-RO" altLang="en-US" sz="1800" b="1">
                <a:solidFill>
                  <a:srgbClr val="00007A"/>
                </a:solidFill>
              </a:rPr>
              <a:t>How to use</a:t>
            </a:r>
            <a:r>
              <a:rPr lang="en-US" altLang="en-US" sz="1800" b="1">
                <a:solidFill>
                  <a:srgbClr val="00007A"/>
                </a:solidFill>
              </a:rPr>
              <a:t> it</a:t>
            </a:r>
            <a:r>
              <a:rPr lang="ro-RO" altLang="en-US" sz="1800" b="1">
                <a:solidFill>
                  <a:srgbClr val="00007A"/>
                </a:solidFill>
              </a:rPr>
              <a:t>?</a:t>
            </a:r>
          </a:p>
          <a:p>
            <a:r>
              <a:rPr lang="ro-RO" altLang="en-US" sz="1800"/>
              <a:t>Transmit </a:t>
            </a:r>
            <a:r>
              <a:rPr lang="en-US" altLang="en-US" sz="1800"/>
              <a:t>a data package </a:t>
            </a:r>
            <a:r>
              <a:rPr lang="ro-RO" altLang="en-US" sz="1800"/>
              <a:t>from one state to another state</a:t>
            </a:r>
          </a:p>
          <a:p>
            <a:r>
              <a:rPr lang="ro-RO" altLang="en-US" sz="1800"/>
              <a:t>Check if the information that arrives </a:t>
            </a:r>
            <a:r>
              <a:rPr lang="en-US" altLang="en-US" sz="1800"/>
              <a:t>at</a:t>
            </a:r>
            <a:r>
              <a:rPr lang="ro-RO" altLang="en-US" sz="1800"/>
              <a:t> the </a:t>
            </a:r>
            <a:r>
              <a:rPr lang="en-US" altLang="en-US" sz="1800"/>
              <a:t>receiving </a:t>
            </a:r>
            <a:r>
              <a:rPr lang="ro-RO" altLang="en-US" sz="1800"/>
              <a:t>state is correct</a:t>
            </a:r>
            <a:r>
              <a:rPr lang="en-US" altLang="en-US" sz="1800"/>
              <a:t> by the action that state takes</a:t>
            </a: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1906588" y="3359150"/>
            <a:ext cx="865187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State 1</a:t>
            </a:r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5435600" y="3359150"/>
            <a:ext cx="865188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State 2</a:t>
            </a:r>
          </a:p>
        </p:txBody>
      </p:sp>
      <p:grpSp>
        <p:nvGrpSpPr>
          <p:cNvPr id="22536" name="Group 13"/>
          <p:cNvGrpSpPr>
            <a:grpSpLocks/>
          </p:cNvGrpSpPr>
          <p:nvPr/>
        </p:nvGrpSpPr>
        <p:grpSpPr bwMode="auto">
          <a:xfrm>
            <a:off x="2916238" y="3357563"/>
            <a:ext cx="288925" cy="288925"/>
            <a:chOff x="4534" y="1207"/>
            <a:chExt cx="182" cy="182"/>
          </a:xfrm>
        </p:grpSpPr>
        <p:sp>
          <p:nvSpPr>
            <p:cNvPr id="22544" name="AutoShape 14"/>
            <p:cNvSpPr>
              <a:spLocks noChangeArrowheads="1"/>
            </p:cNvSpPr>
            <p:nvPr/>
          </p:nvSpPr>
          <p:spPr bwMode="auto">
            <a:xfrm>
              <a:off x="4534" y="1207"/>
              <a:ext cx="182" cy="182"/>
            </a:xfrm>
            <a:prstGeom prst="roundRect">
              <a:avLst>
                <a:gd name="adj" fmla="val 16667"/>
              </a:avLst>
            </a:prstGeom>
            <a:solidFill>
              <a:srgbClr val="0000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9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2545" name="Text Box 15"/>
            <p:cNvSpPr txBox="1">
              <a:spLocks noChangeArrowheads="1"/>
            </p:cNvSpPr>
            <p:nvPr/>
          </p:nvSpPr>
          <p:spPr bwMode="auto">
            <a:xfrm>
              <a:off x="4604" y="1216"/>
              <a:ext cx="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ITC Bookman" pitchFamily="18" charset="0"/>
                </a:rPr>
                <a:t>i</a:t>
              </a:r>
            </a:p>
          </p:txBody>
        </p:sp>
      </p:grpSp>
      <p:cxnSp>
        <p:nvCxnSpPr>
          <p:cNvPr id="22537" name="AutoShape 16"/>
          <p:cNvCxnSpPr>
            <a:cxnSpLocks noChangeShapeType="1"/>
            <a:stCxn id="22534" idx="3"/>
            <a:endCxn id="22535" idx="1"/>
          </p:cNvCxnSpPr>
          <p:nvPr/>
        </p:nvCxnSpPr>
        <p:spPr bwMode="auto">
          <a:xfrm>
            <a:off x="2790825" y="3538538"/>
            <a:ext cx="2625725" cy="0"/>
          </a:xfrm>
          <a:prstGeom prst="straightConnector1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538" name="Group 12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2542" name="TextBox 13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2543" name="TextBox 14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2539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2540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8ACCAE2-6D32-44B0-A1A2-04C80ACCBD31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17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Flow Testing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23556" name="Text Box 70"/>
          <p:cNvSpPr txBox="1">
            <a:spLocks noChangeArrowheads="1"/>
          </p:cNvSpPr>
          <p:nvPr/>
        </p:nvSpPr>
        <p:spPr bwMode="auto">
          <a:xfrm>
            <a:off x="539750" y="14986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New requirement added:</a:t>
            </a:r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539750" y="1989138"/>
            <a:ext cx="6119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If the light is ON and ignition is ON and the door is closed the light should fade out in 3 seconds</a:t>
            </a:r>
          </a:p>
        </p:txBody>
      </p:sp>
      <p:grpSp>
        <p:nvGrpSpPr>
          <p:cNvPr id="23558" name="Group 1175"/>
          <p:cNvGrpSpPr>
            <a:grpSpLocks/>
          </p:cNvGrpSpPr>
          <p:nvPr/>
        </p:nvGrpSpPr>
        <p:grpSpPr bwMode="auto">
          <a:xfrm>
            <a:off x="611188" y="3141663"/>
            <a:ext cx="6175375" cy="2995612"/>
            <a:chOff x="385" y="1661"/>
            <a:chExt cx="3890" cy="1887"/>
          </a:xfrm>
        </p:grpSpPr>
        <p:sp>
          <p:nvSpPr>
            <p:cNvPr id="23627" name="Rectangle 145"/>
            <p:cNvSpPr>
              <a:spLocks noChangeArrowheads="1"/>
            </p:cNvSpPr>
            <p:nvPr/>
          </p:nvSpPr>
          <p:spPr bwMode="auto">
            <a:xfrm>
              <a:off x="2357" y="2039"/>
              <a:ext cx="109" cy="109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3628" name="AutoShape 5"/>
            <p:cNvSpPr>
              <a:spLocks noChangeArrowheads="1"/>
            </p:cNvSpPr>
            <p:nvPr/>
          </p:nvSpPr>
          <p:spPr bwMode="auto">
            <a:xfrm>
              <a:off x="385" y="2318"/>
              <a:ext cx="715" cy="4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23629" name="AutoShape 6"/>
            <p:cNvSpPr>
              <a:spLocks noChangeArrowheads="1"/>
            </p:cNvSpPr>
            <p:nvPr/>
          </p:nvSpPr>
          <p:spPr bwMode="auto">
            <a:xfrm>
              <a:off x="1877" y="1718"/>
              <a:ext cx="714" cy="4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23630" name="AutoShape 7"/>
            <p:cNvSpPr>
              <a:spLocks noChangeArrowheads="1"/>
            </p:cNvSpPr>
            <p:nvPr/>
          </p:nvSpPr>
          <p:spPr bwMode="auto">
            <a:xfrm>
              <a:off x="3560" y="2347"/>
              <a:ext cx="715" cy="42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15 sec</a:t>
              </a:r>
            </a:p>
          </p:txBody>
        </p:sp>
        <p:sp>
          <p:nvSpPr>
            <p:cNvPr id="23631" name="AutoShape 8"/>
            <p:cNvSpPr>
              <a:spLocks noChangeArrowheads="1"/>
            </p:cNvSpPr>
            <p:nvPr/>
          </p:nvSpPr>
          <p:spPr bwMode="auto">
            <a:xfrm>
              <a:off x="1877" y="3034"/>
              <a:ext cx="714" cy="42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23632" name="Picture 9" descr="MC90044146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1661"/>
              <a:ext cx="2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10" descr="MC900432648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236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4" name="Picture 11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" y="1662"/>
              <a:ext cx="21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12" descr="MC900432617[1]"/>
            <p:cNvPicPr>
              <a:picLocks noChangeAspect="1" noChangeArrowheads="1"/>
            </p:cNvPicPr>
            <p:nvPr/>
          </p:nvPicPr>
          <p:blipFill>
            <a:blip r:embed="rId6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2290"/>
              <a:ext cx="22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636" name="AutoShape 13"/>
            <p:cNvCxnSpPr>
              <a:cxnSpLocks noChangeShapeType="1"/>
              <a:stCxn id="23628" idx="0"/>
              <a:endCxn id="23629" idx="1"/>
            </p:cNvCxnSpPr>
            <p:nvPr/>
          </p:nvCxnSpPr>
          <p:spPr bwMode="auto">
            <a:xfrm rot="-5400000">
              <a:off x="1117" y="1559"/>
              <a:ext cx="373" cy="1122"/>
            </a:xfrm>
            <a:prstGeom prst="curvedConnector2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37" name="AutoShape 14"/>
            <p:cNvCxnSpPr>
              <a:cxnSpLocks noChangeShapeType="1"/>
              <a:stCxn id="23629" idx="3"/>
              <a:endCxn id="23630" idx="0"/>
            </p:cNvCxnSpPr>
            <p:nvPr/>
          </p:nvCxnSpPr>
          <p:spPr bwMode="auto">
            <a:xfrm>
              <a:off x="2603" y="1933"/>
              <a:ext cx="1315" cy="402"/>
            </a:xfrm>
            <a:prstGeom prst="curvedConnector2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38" name="AutoShape 15"/>
            <p:cNvCxnSpPr>
              <a:cxnSpLocks noChangeShapeType="1"/>
              <a:stCxn id="23630" idx="2"/>
              <a:endCxn id="23631" idx="3"/>
            </p:cNvCxnSpPr>
            <p:nvPr/>
          </p:nvCxnSpPr>
          <p:spPr bwMode="auto">
            <a:xfrm rot="5400000">
              <a:off x="3030" y="2361"/>
              <a:ext cx="461" cy="1315"/>
            </a:xfrm>
            <a:prstGeom prst="curvedConnector2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39" name="AutoShape 16"/>
            <p:cNvCxnSpPr>
              <a:cxnSpLocks noChangeShapeType="1"/>
              <a:stCxn id="23630" idx="1"/>
              <a:endCxn id="23627" idx="2"/>
            </p:cNvCxnSpPr>
            <p:nvPr/>
          </p:nvCxnSpPr>
          <p:spPr bwMode="auto">
            <a:xfrm rot="10800000">
              <a:off x="2412" y="2148"/>
              <a:ext cx="1136" cy="414"/>
            </a:xfrm>
            <a:prstGeom prst="curvedConnector2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40" name="AutoShape 18"/>
            <p:cNvCxnSpPr>
              <a:cxnSpLocks noChangeShapeType="1"/>
              <a:stCxn id="23631" idx="1"/>
              <a:endCxn id="23628" idx="2"/>
            </p:cNvCxnSpPr>
            <p:nvPr/>
          </p:nvCxnSpPr>
          <p:spPr bwMode="auto">
            <a:xfrm rot="10800000">
              <a:off x="743" y="2760"/>
              <a:ext cx="1122" cy="489"/>
            </a:xfrm>
            <a:prstGeom prst="curvedConnector2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41" name="AutoShape 19"/>
            <p:cNvCxnSpPr>
              <a:cxnSpLocks noChangeShapeType="1"/>
            </p:cNvCxnSpPr>
            <p:nvPr/>
          </p:nvCxnSpPr>
          <p:spPr bwMode="auto">
            <a:xfrm>
              <a:off x="2077" y="2155"/>
              <a:ext cx="0" cy="871"/>
            </a:xfrm>
            <a:prstGeom prst="straightConnector1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642" name="Group 20"/>
            <p:cNvGrpSpPr>
              <a:grpSpLocks/>
            </p:cNvGrpSpPr>
            <p:nvPr/>
          </p:nvGrpSpPr>
          <p:grpSpPr bwMode="auto">
            <a:xfrm>
              <a:off x="1819" y="3349"/>
              <a:ext cx="317" cy="199"/>
              <a:chOff x="2245" y="3612"/>
              <a:chExt cx="500" cy="317"/>
            </a:xfrm>
          </p:grpSpPr>
          <p:pic>
            <p:nvPicPr>
              <p:cNvPr id="23783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7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84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7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85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86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23643" name="AutoShape 41"/>
            <p:cNvSpPr>
              <a:spLocks noChangeArrowheads="1"/>
            </p:cNvSpPr>
            <p:nvPr/>
          </p:nvSpPr>
          <p:spPr bwMode="auto">
            <a:xfrm rot="-5400000">
              <a:off x="2406" y="1676"/>
              <a:ext cx="143" cy="1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/>
            <a:p>
              <a:endParaRPr lang="en-US"/>
            </a:p>
          </p:txBody>
        </p:sp>
        <p:cxnSp>
          <p:nvCxnSpPr>
            <p:cNvPr id="23644" name="AutoShape 17"/>
            <p:cNvCxnSpPr>
              <a:cxnSpLocks noChangeShapeType="1"/>
            </p:cNvCxnSpPr>
            <p:nvPr/>
          </p:nvCxnSpPr>
          <p:spPr bwMode="auto">
            <a:xfrm flipV="1">
              <a:off x="2258" y="2148"/>
              <a:ext cx="0" cy="869"/>
            </a:xfrm>
            <a:prstGeom prst="straightConnector1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645" name="Group 973"/>
            <p:cNvGrpSpPr>
              <a:grpSpLocks/>
            </p:cNvGrpSpPr>
            <p:nvPr/>
          </p:nvGrpSpPr>
          <p:grpSpPr bwMode="auto">
            <a:xfrm>
              <a:off x="2676" y="1842"/>
              <a:ext cx="182" cy="182"/>
              <a:chOff x="1450" y="845"/>
              <a:chExt cx="182" cy="182"/>
            </a:xfrm>
          </p:grpSpPr>
          <p:sp>
            <p:nvSpPr>
              <p:cNvPr id="23774" name="AutoShape 974"/>
              <p:cNvSpPr>
                <a:spLocks noChangeArrowheads="1"/>
              </p:cNvSpPr>
              <p:nvPr/>
            </p:nvSpPr>
            <p:spPr bwMode="auto">
              <a:xfrm>
                <a:off x="1450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75" name="Oval 975"/>
              <p:cNvSpPr>
                <a:spLocks noChangeArrowheads="1"/>
              </p:cNvSpPr>
              <p:nvPr/>
            </p:nvSpPr>
            <p:spPr bwMode="auto">
              <a:xfrm>
                <a:off x="1493" y="888"/>
                <a:ext cx="97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76" name="AutoShape 976"/>
              <p:cNvSpPr>
                <a:spLocks noChangeArrowheads="1"/>
              </p:cNvSpPr>
              <p:nvPr/>
            </p:nvSpPr>
            <p:spPr bwMode="auto">
              <a:xfrm>
                <a:off x="1515" y="973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77" name="Rectangle 977"/>
              <p:cNvSpPr>
                <a:spLocks noChangeArrowheads="1"/>
              </p:cNvSpPr>
              <p:nvPr/>
            </p:nvSpPr>
            <p:spPr bwMode="auto">
              <a:xfrm>
                <a:off x="1528" y="1015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78" name="Line 978"/>
              <p:cNvSpPr>
                <a:spLocks noChangeShapeType="1"/>
              </p:cNvSpPr>
              <p:nvPr/>
            </p:nvSpPr>
            <p:spPr bwMode="auto">
              <a:xfrm flipV="1">
                <a:off x="1540" y="845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79" name="Line 979"/>
              <p:cNvSpPr>
                <a:spLocks noChangeShapeType="1"/>
              </p:cNvSpPr>
              <p:nvPr/>
            </p:nvSpPr>
            <p:spPr bwMode="auto">
              <a:xfrm rot="2700000" flipV="1">
                <a:off x="1593" y="863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80" name="Line 980"/>
              <p:cNvSpPr>
                <a:spLocks noChangeShapeType="1"/>
              </p:cNvSpPr>
              <p:nvPr/>
            </p:nvSpPr>
            <p:spPr bwMode="auto">
              <a:xfrm rot="5400000" flipV="1">
                <a:off x="1616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81" name="Line 981"/>
              <p:cNvSpPr>
                <a:spLocks noChangeShapeType="1"/>
              </p:cNvSpPr>
              <p:nvPr/>
            </p:nvSpPr>
            <p:spPr bwMode="auto">
              <a:xfrm rot="18900000" flipV="1">
                <a:off x="1485" y="869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82" name="Line 982"/>
              <p:cNvSpPr>
                <a:spLocks noChangeShapeType="1"/>
              </p:cNvSpPr>
              <p:nvPr/>
            </p:nvSpPr>
            <p:spPr bwMode="auto">
              <a:xfrm rot="5400000" flipV="1">
                <a:off x="1467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46" name="Group 983"/>
            <p:cNvGrpSpPr>
              <a:grpSpLocks/>
            </p:cNvGrpSpPr>
            <p:nvPr/>
          </p:nvGrpSpPr>
          <p:grpSpPr bwMode="auto">
            <a:xfrm>
              <a:off x="3072" y="1842"/>
              <a:ext cx="203" cy="182"/>
              <a:chOff x="1882" y="845"/>
              <a:chExt cx="203" cy="182"/>
            </a:xfrm>
          </p:grpSpPr>
          <p:sp>
            <p:nvSpPr>
              <p:cNvPr id="23770" name="AutoShape 984"/>
              <p:cNvSpPr>
                <a:spLocks noChangeArrowheads="1"/>
              </p:cNvSpPr>
              <p:nvPr/>
            </p:nvSpPr>
            <p:spPr bwMode="auto">
              <a:xfrm>
                <a:off x="1903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71" name="Line 985"/>
              <p:cNvSpPr>
                <a:spLocks noChangeShapeType="1"/>
              </p:cNvSpPr>
              <p:nvPr/>
            </p:nvSpPr>
            <p:spPr bwMode="auto">
              <a:xfrm>
                <a:off x="1882" y="95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72" name="Line 986"/>
              <p:cNvSpPr>
                <a:spLocks noChangeShapeType="1"/>
              </p:cNvSpPr>
              <p:nvPr/>
            </p:nvSpPr>
            <p:spPr bwMode="auto">
              <a:xfrm>
                <a:off x="2023" y="95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73" name="Line 987"/>
              <p:cNvSpPr>
                <a:spLocks noChangeShapeType="1"/>
              </p:cNvSpPr>
              <p:nvPr/>
            </p:nvSpPr>
            <p:spPr bwMode="auto">
              <a:xfrm>
                <a:off x="1946" y="944"/>
                <a:ext cx="8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47" name="Group 988"/>
            <p:cNvGrpSpPr>
              <a:grpSpLocks/>
            </p:cNvGrpSpPr>
            <p:nvPr/>
          </p:nvGrpSpPr>
          <p:grpSpPr bwMode="auto">
            <a:xfrm>
              <a:off x="737" y="2024"/>
              <a:ext cx="203" cy="182"/>
              <a:chOff x="3539" y="1434"/>
              <a:chExt cx="203" cy="182"/>
            </a:xfrm>
          </p:grpSpPr>
          <p:sp>
            <p:nvSpPr>
              <p:cNvPr id="23765" name="AutoShape 989"/>
              <p:cNvSpPr>
                <a:spLocks noChangeArrowheads="1"/>
              </p:cNvSpPr>
              <p:nvPr/>
            </p:nvSpPr>
            <p:spPr bwMode="auto">
              <a:xfrm>
                <a:off x="3560" y="1434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766" name="Group 990"/>
              <p:cNvGrpSpPr>
                <a:grpSpLocks/>
              </p:cNvGrpSpPr>
              <p:nvPr/>
            </p:nvGrpSpPr>
            <p:grpSpPr bwMode="auto">
              <a:xfrm>
                <a:off x="3539" y="1480"/>
                <a:ext cx="203" cy="62"/>
                <a:chOff x="1895" y="1360"/>
                <a:chExt cx="203" cy="62"/>
              </a:xfrm>
            </p:grpSpPr>
            <p:sp>
              <p:nvSpPr>
                <p:cNvPr id="23767" name="Line 991"/>
                <p:cNvSpPr>
                  <a:spLocks noChangeShapeType="1"/>
                </p:cNvSpPr>
                <p:nvPr/>
              </p:nvSpPr>
              <p:spPr bwMode="auto">
                <a:xfrm>
                  <a:off x="1895" y="1422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68" name="Line 992"/>
                <p:cNvSpPr>
                  <a:spLocks noChangeShapeType="1"/>
                </p:cNvSpPr>
                <p:nvPr/>
              </p:nvSpPr>
              <p:spPr bwMode="auto">
                <a:xfrm>
                  <a:off x="2036" y="1422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69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1958" y="1360"/>
                  <a:ext cx="61" cy="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48" name="Group 994"/>
            <p:cNvGrpSpPr>
              <a:grpSpLocks/>
            </p:cNvGrpSpPr>
            <p:nvPr/>
          </p:nvGrpSpPr>
          <p:grpSpPr bwMode="auto">
            <a:xfrm>
              <a:off x="3095" y="2432"/>
              <a:ext cx="182" cy="182"/>
              <a:chOff x="1450" y="845"/>
              <a:chExt cx="182" cy="182"/>
            </a:xfrm>
          </p:grpSpPr>
          <p:sp>
            <p:nvSpPr>
              <p:cNvPr id="23756" name="AutoShape 995"/>
              <p:cNvSpPr>
                <a:spLocks noChangeArrowheads="1"/>
              </p:cNvSpPr>
              <p:nvPr/>
            </p:nvSpPr>
            <p:spPr bwMode="auto">
              <a:xfrm>
                <a:off x="1450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57" name="Oval 996"/>
              <p:cNvSpPr>
                <a:spLocks noChangeArrowheads="1"/>
              </p:cNvSpPr>
              <p:nvPr/>
            </p:nvSpPr>
            <p:spPr bwMode="auto">
              <a:xfrm>
                <a:off x="1493" y="888"/>
                <a:ext cx="97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58" name="AutoShape 997"/>
              <p:cNvSpPr>
                <a:spLocks noChangeArrowheads="1"/>
              </p:cNvSpPr>
              <p:nvPr/>
            </p:nvSpPr>
            <p:spPr bwMode="auto">
              <a:xfrm>
                <a:off x="1515" y="973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59" name="Rectangle 998"/>
              <p:cNvSpPr>
                <a:spLocks noChangeArrowheads="1"/>
              </p:cNvSpPr>
              <p:nvPr/>
            </p:nvSpPr>
            <p:spPr bwMode="auto">
              <a:xfrm>
                <a:off x="1528" y="1015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60" name="Line 999"/>
              <p:cNvSpPr>
                <a:spLocks noChangeShapeType="1"/>
              </p:cNvSpPr>
              <p:nvPr/>
            </p:nvSpPr>
            <p:spPr bwMode="auto">
              <a:xfrm flipV="1">
                <a:off x="1540" y="845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61" name="Line 1000"/>
              <p:cNvSpPr>
                <a:spLocks noChangeShapeType="1"/>
              </p:cNvSpPr>
              <p:nvPr/>
            </p:nvSpPr>
            <p:spPr bwMode="auto">
              <a:xfrm rot="2700000" flipV="1">
                <a:off x="1593" y="863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62" name="Line 1001"/>
              <p:cNvSpPr>
                <a:spLocks noChangeShapeType="1"/>
              </p:cNvSpPr>
              <p:nvPr/>
            </p:nvSpPr>
            <p:spPr bwMode="auto">
              <a:xfrm rot="5400000" flipV="1">
                <a:off x="1616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63" name="Line 1002"/>
              <p:cNvSpPr>
                <a:spLocks noChangeShapeType="1"/>
              </p:cNvSpPr>
              <p:nvPr/>
            </p:nvSpPr>
            <p:spPr bwMode="auto">
              <a:xfrm rot="18900000" flipV="1">
                <a:off x="1485" y="869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64" name="Line 1003"/>
              <p:cNvSpPr>
                <a:spLocks noChangeShapeType="1"/>
              </p:cNvSpPr>
              <p:nvPr/>
            </p:nvSpPr>
            <p:spPr bwMode="auto">
              <a:xfrm rot="5400000" flipV="1">
                <a:off x="1467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49" name="Group 1004"/>
            <p:cNvGrpSpPr>
              <a:grpSpLocks/>
            </p:cNvGrpSpPr>
            <p:nvPr/>
          </p:nvGrpSpPr>
          <p:grpSpPr bwMode="auto">
            <a:xfrm>
              <a:off x="3276" y="2432"/>
              <a:ext cx="203" cy="182"/>
              <a:chOff x="3539" y="1434"/>
              <a:chExt cx="203" cy="182"/>
            </a:xfrm>
          </p:grpSpPr>
          <p:sp>
            <p:nvSpPr>
              <p:cNvPr id="23751" name="AutoShape 1005"/>
              <p:cNvSpPr>
                <a:spLocks noChangeArrowheads="1"/>
              </p:cNvSpPr>
              <p:nvPr/>
            </p:nvSpPr>
            <p:spPr bwMode="auto">
              <a:xfrm>
                <a:off x="3560" y="1434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752" name="Group 1006"/>
              <p:cNvGrpSpPr>
                <a:grpSpLocks/>
              </p:cNvGrpSpPr>
              <p:nvPr/>
            </p:nvGrpSpPr>
            <p:grpSpPr bwMode="auto">
              <a:xfrm>
                <a:off x="3539" y="1480"/>
                <a:ext cx="203" cy="62"/>
                <a:chOff x="1895" y="1360"/>
                <a:chExt cx="203" cy="62"/>
              </a:xfrm>
            </p:grpSpPr>
            <p:sp>
              <p:nvSpPr>
                <p:cNvPr id="23753" name="Line 1007"/>
                <p:cNvSpPr>
                  <a:spLocks noChangeShapeType="1"/>
                </p:cNvSpPr>
                <p:nvPr/>
              </p:nvSpPr>
              <p:spPr bwMode="auto">
                <a:xfrm>
                  <a:off x="1895" y="1422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54" name="Line 1008"/>
                <p:cNvSpPr>
                  <a:spLocks noChangeShapeType="1"/>
                </p:cNvSpPr>
                <p:nvPr/>
              </p:nvSpPr>
              <p:spPr bwMode="auto">
                <a:xfrm>
                  <a:off x="2036" y="1422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55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1958" y="1360"/>
                  <a:ext cx="61" cy="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0" name="Group 1010"/>
            <p:cNvGrpSpPr>
              <a:grpSpLocks/>
            </p:cNvGrpSpPr>
            <p:nvPr/>
          </p:nvGrpSpPr>
          <p:grpSpPr bwMode="auto">
            <a:xfrm>
              <a:off x="2222" y="2795"/>
              <a:ext cx="182" cy="182"/>
              <a:chOff x="2823" y="1344"/>
              <a:chExt cx="182" cy="182"/>
            </a:xfrm>
          </p:grpSpPr>
          <p:grpSp>
            <p:nvGrpSpPr>
              <p:cNvPr id="23746" name="Group 1011"/>
              <p:cNvGrpSpPr>
                <a:grpSpLocks/>
              </p:cNvGrpSpPr>
              <p:nvPr/>
            </p:nvGrpSpPr>
            <p:grpSpPr bwMode="auto">
              <a:xfrm>
                <a:off x="2823" y="1344"/>
                <a:ext cx="182" cy="182"/>
                <a:chOff x="2823" y="1344"/>
                <a:chExt cx="182" cy="182"/>
              </a:xfrm>
            </p:grpSpPr>
            <p:sp>
              <p:nvSpPr>
                <p:cNvPr id="23749" name="AutoShape 1012"/>
                <p:cNvSpPr>
                  <a:spLocks noChangeArrowheads="1"/>
                </p:cNvSpPr>
                <p:nvPr/>
              </p:nvSpPr>
              <p:spPr bwMode="auto">
                <a:xfrm>
                  <a:off x="2823" y="134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750" name="Oval 1013"/>
                <p:cNvSpPr>
                  <a:spLocks noChangeArrowheads="1"/>
                </p:cNvSpPr>
                <p:nvPr/>
              </p:nvSpPr>
              <p:spPr bwMode="auto">
                <a:xfrm>
                  <a:off x="2866" y="1387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3747" name="AutoShape 1014"/>
              <p:cNvSpPr>
                <a:spLocks noChangeArrowheads="1"/>
              </p:cNvSpPr>
              <p:nvPr/>
            </p:nvSpPr>
            <p:spPr bwMode="auto">
              <a:xfrm>
                <a:off x="2888" y="1472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48" name="Rectangle 1015"/>
              <p:cNvSpPr>
                <a:spLocks noChangeArrowheads="1"/>
              </p:cNvSpPr>
              <p:nvPr/>
            </p:nvSpPr>
            <p:spPr bwMode="auto">
              <a:xfrm>
                <a:off x="2901" y="1514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3651" name="Group 1016"/>
            <p:cNvGrpSpPr>
              <a:grpSpLocks/>
            </p:cNvGrpSpPr>
            <p:nvPr/>
          </p:nvGrpSpPr>
          <p:grpSpPr bwMode="auto">
            <a:xfrm>
              <a:off x="2201" y="2584"/>
              <a:ext cx="203" cy="182"/>
              <a:chOff x="3539" y="1434"/>
              <a:chExt cx="203" cy="182"/>
            </a:xfrm>
          </p:grpSpPr>
          <p:sp>
            <p:nvSpPr>
              <p:cNvPr id="23741" name="AutoShape 1017"/>
              <p:cNvSpPr>
                <a:spLocks noChangeArrowheads="1"/>
              </p:cNvSpPr>
              <p:nvPr/>
            </p:nvSpPr>
            <p:spPr bwMode="auto">
              <a:xfrm>
                <a:off x="3560" y="1434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742" name="Group 1018"/>
              <p:cNvGrpSpPr>
                <a:grpSpLocks/>
              </p:cNvGrpSpPr>
              <p:nvPr/>
            </p:nvGrpSpPr>
            <p:grpSpPr bwMode="auto">
              <a:xfrm>
                <a:off x="3539" y="1480"/>
                <a:ext cx="203" cy="62"/>
                <a:chOff x="1895" y="1360"/>
                <a:chExt cx="203" cy="62"/>
              </a:xfrm>
            </p:grpSpPr>
            <p:sp>
              <p:nvSpPr>
                <p:cNvPr id="23743" name="Line 1019"/>
                <p:cNvSpPr>
                  <a:spLocks noChangeShapeType="1"/>
                </p:cNvSpPr>
                <p:nvPr/>
              </p:nvSpPr>
              <p:spPr bwMode="auto">
                <a:xfrm>
                  <a:off x="1895" y="1422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44" name="Line 1020"/>
                <p:cNvSpPr>
                  <a:spLocks noChangeShapeType="1"/>
                </p:cNvSpPr>
                <p:nvPr/>
              </p:nvSpPr>
              <p:spPr bwMode="auto">
                <a:xfrm>
                  <a:off x="2036" y="1422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45" name="Line 1021"/>
                <p:cNvSpPr>
                  <a:spLocks noChangeShapeType="1"/>
                </p:cNvSpPr>
                <p:nvPr/>
              </p:nvSpPr>
              <p:spPr bwMode="auto">
                <a:xfrm flipV="1">
                  <a:off x="1958" y="1360"/>
                  <a:ext cx="61" cy="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2" name="Group 1022"/>
            <p:cNvGrpSpPr>
              <a:grpSpLocks/>
            </p:cNvGrpSpPr>
            <p:nvPr/>
          </p:nvGrpSpPr>
          <p:grpSpPr bwMode="auto">
            <a:xfrm>
              <a:off x="3594" y="2976"/>
              <a:ext cx="203" cy="182"/>
              <a:chOff x="1882" y="845"/>
              <a:chExt cx="203" cy="182"/>
            </a:xfrm>
          </p:grpSpPr>
          <p:sp>
            <p:nvSpPr>
              <p:cNvPr id="23737" name="AutoShape 1023"/>
              <p:cNvSpPr>
                <a:spLocks noChangeArrowheads="1"/>
              </p:cNvSpPr>
              <p:nvPr/>
            </p:nvSpPr>
            <p:spPr bwMode="auto">
              <a:xfrm>
                <a:off x="1903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38" name="Line 1024"/>
              <p:cNvSpPr>
                <a:spLocks noChangeShapeType="1"/>
              </p:cNvSpPr>
              <p:nvPr/>
            </p:nvSpPr>
            <p:spPr bwMode="auto">
              <a:xfrm>
                <a:off x="1882" y="95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39" name="Line 1025"/>
              <p:cNvSpPr>
                <a:spLocks noChangeShapeType="1"/>
              </p:cNvSpPr>
              <p:nvPr/>
            </p:nvSpPr>
            <p:spPr bwMode="auto">
              <a:xfrm>
                <a:off x="2023" y="95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40" name="Line 1026"/>
              <p:cNvSpPr>
                <a:spLocks noChangeShapeType="1"/>
              </p:cNvSpPr>
              <p:nvPr/>
            </p:nvSpPr>
            <p:spPr bwMode="auto">
              <a:xfrm>
                <a:off x="1946" y="944"/>
                <a:ext cx="8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53" name="Group 1027"/>
            <p:cNvGrpSpPr>
              <a:grpSpLocks/>
            </p:cNvGrpSpPr>
            <p:nvPr/>
          </p:nvGrpSpPr>
          <p:grpSpPr bwMode="auto">
            <a:xfrm>
              <a:off x="3821" y="2795"/>
              <a:ext cx="182" cy="295"/>
              <a:chOff x="2381" y="788"/>
              <a:chExt cx="182" cy="295"/>
            </a:xfrm>
          </p:grpSpPr>
          <p:sp>
            <p:nvSpPr>
              <p:cNvPr id="23728" name="AutoShape 1028"/>
              <p:cNvSpPr>
                <a:spLocks noChangeArrowheads="1"/>
              </p:cNvSpPr>
              <p:nvPr/>
            </p:nvSpPr>
            <p:spPr bwMode="auto">
              <a:xfrm>
                <a:off x="2381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29" name="AutoShape 1029"/>
              <p:cNvSpPr>
                <a:spLocks noChangeArrowheads="1"/>
              </p:cNvSpPr>
              <p:nvPr/>
            </p:nvSpPr>
            <p:spPr bwMode="auto">
              <a:xfrm>
                <a:off x="2455" y="952"/>
                <a:ext cx="35" cy="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469 h 21600"/>
                  <a:gd name="T14" fmla="*/ 17280 w 21600"/>
                  <a:gd name="T15" fmla="*/ 171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23730" name="Group 1030"/>
              <p:cNvGrpSpPr>
                <a:grpSpLocks/>
              </p:cNvGrpSpPr>
              <p:nvPr/>
            </p:nvGrpSpPr>
            <p:grpSpPr bwMode="auto">
              <a:xfrm>
                <a:off x="2418" y="788"/>
                <a:ext cx="104" cy="295"/>
                <a:chOff x="2401" y="788"/>
                <a:chExt cx="148" cy="295"/>
              </a:xfrm>
            </p:grpSpPr>
            <p:grpSp>
              <p:nvGrpSpPr>
                <p:cNvPr id="23731" name="Group 1031"/>
                <p:cNvGrpSpPr>
                  <a:grpSpLocks/>
                </p:cNvGrpSpPr>
                <p:nvPr/>
              </p:nvGrpSpPr>
              <p:grpSpPr bwMode="auto">
                <a:xfrm rot="10800000">
                  <a:off x="2401" y="788"/>
                  <a:ext cx="148" cy="295"/>
                  <a:chOff x="1247" y="2160"/>
                  <a:chExt cx="182" cy="363"/>
                </a:xfrm>
              </p:grpSpPr>
              <p:sp>
                <p:nvSpPr>
                  <p:cNvPr id="23733" name="AutoShape 1032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2341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56 w 21600"/>
                      <a:gd name="T13" fmla="*/ 0 h 21600"/>
                      <a:gd name="T14" fmla="*/ 21244 w 21600"/>
                      <a:gd name="T15" fmla="*/ 1293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086" y="10681"/>
                        </a:moveTo>
                        <a:cubicBezTo>
                          <a:pt x="3151" y="6467"/>
                          <a:pt x="6586" y="3085"/>
                          <a:pt x="10800" y="3086"/>
                        </a:cubicBezTo>
                        <a:cubicBezTo>
                          <a:pt x="15013" y="3086"/>
                          <a:pt x="18448" y="6467"/>
                          <a:pt x="18513" y="10681"/>
                        </a:cubicBezTo>
                        <a:lnTo>
                          <a:pt x="21598" y="10633"/>
                        </a:lnTo>
                        <a:cubicBezTo>
                          <a:pt x="21507" y="4734"/>
                          <a:pt x="16699" y="-1"/>
                          <a:pt x="10799" y="0"/>
                        </a:cubicBezTo>
                        <a:cubicBezTo>
                          <a:pt x="4900" y="0"/>
                          <a:pt x="92" y="4734"/>
                          <a:pt x="1" y="10633"/>
                        </a:cubicBezTo>
                        <a:lnTo>
                          <a:pt x="3086" y="106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AutoShape 103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47" y="2160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325" y="10800"/>
                        </a:moveTo>
                        <a:cubicBezTo>
                          <a:pt x="10325" y="10537"/>
                          <a:pt x="10537" y="10325"/>
                          <a:pt x="10800" y="10325"/>
                        </a:cubicBezTo>
                        <a:cubicBezTo>
                          <a:pt x="11062" y="10324"/>
                          <a:pt x="11274" y="10537"/>
                          <a:pt x="11275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10325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5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2251"/>
                    <a:ext cx="91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3736" name="Rectangle 1035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2303"/>
                    <a:ext cx="40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3732" name="Line 1036"/>
                <p:cNvSpPr>
                  <a:spLocks noChangeShapeType="1"/>
                </p:cNvSpPr>
                <p:nvPr/>
              </p:nvSpPr>
              <p:spPr bwMode="auto">
                <a:xfrm>
                  <a:off x="2418" y="875"/>
                  <a:ext cx="115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4" name="Group 1037"/>
            <p:cNvGrpSpPr>
              <a:grpSpLocks/>
            </p:cNvGrpSpPr>
            <p:nvPr/>
          </p:nvGrpSpPr>
          <p:grpSpPr bwMode="auto">
            <a:xfrm>
              <a:off x="1916" y="2205"/>
              <a:ext cx="182" cy="182"/>
              <a:chOff x="1450" y="845"/>
              <a:chExt cx="182" cy="182"/>
            </a:xfrm>
          </p:grpSpPr>
          <p:sp>
            <p:nvSpPr>
              <p:cNvPr id="23719" name="AutoShape 1038"/>
              <p:cNvSpPr>
                <a:spLocks noChangeArrowheads="1"/>
              </p:cNvSpPr>
              <p:nvPr/>
            </p:nvSpPr>
            <p:spPr bwMode="auto">
              <a:xfrm>
                <a:off x="1450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20" name="Oval 1039"/>
              <p:cNvSpPr>
                <a:spLocks noChangeArrowheads="1"/>
              </p:cNvSpPr>
              <p:nvPr/>
            </p:nvSpPr>
            <p:spPr bwMode="auto">
              <a:xfrm>
                <a:off x="1493" y="888"/>
                <a:ext cx="97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21" name="AutoShape 1040"/>
              <p:cNvSpPr>
                <a:spLocks noChangeArrowheads="1"/>
              </p:cNvSpPr>
              <p:nvPr/>
            </p:nvSpPr>
            <p:spPr bwMode="auto">
              <a:xfrm>
                <a:off x="1515" y="973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22" name="Rectangle 1041"/>
              <p:cNvSpPr>
                <a:spLocks noChangeArrowheads="1"/>
              </p:cNvSpPr>
              <p:nvPr/>
            </p:nvSpPr>
            <p:spPr bwMode="auto">
              <a:xfrm>
                <a:off x="1528" y="1015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23" name="Line 1042"/>
              <p:cNvSpPr>
                <a:spLocks noChangeShapeType="1"/>
              </p:cNvSpPr>
              <p:nvPr/>
            </p:nvSpPr>
            <p:spPr bwMode="auto">
              <a:xfrm flipV="1">
                <a:off x="1540" y="845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24" name="Line 1043"/>
              <p:cNvSpPr>
                <a:spLocks noChangeShapeType="1"/>
              </p:cNvSpPr>
              <p:nvPr/>
            </p:nvSpPr>
            <p:spPr bwMode="auto">
              <a:xfrm rot="2700000" flipV="1">
                <a:off x="1593" y="863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25" name="Line 1044"/>
              <p:cNvSpPr>
                <a:spLocks noChangeShapeType="1"/>
              </p:cNvSpPr>
              <p:nvPr/>
            </p:nvSpPr>
            <p:spPr bwMode="auto">
              <a:xfrm rot="5400000" flipV="1">
                <a:off x="1616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26" name="Line 1045"/>
              <p:cNvSpPr>
                <a:spLocks noChangeShapeType="1"/>
              </p:cNvSpPr>
              <p:nvPr/>
            </p:nvSpPr>
            <p:spPr bwMode="auto">
              <a:xfrm rot="18900000" flipV="1">
                <a:off x="1485" y="869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27" name="Line 1046"/>
              <p:cNvSpPr>
                <a:spLocks noChangeShapeType="1"/>
              </p:cNvSpPr>
              <p:nvPr/>
            </p:nvSpPr>
            <p:spPr bwMode="auto">
              <a:xfrm rot="5400000" flipV="1">
                <a:off x="1467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55" name="Group 1047"/>
            <p:cNvGrpSpPr>
              <a:grpSpLocks/>
            </p:cNvGrpSpPr>
            <p:nvPr/>
          </p:nvGrpSpPr>
          <p:grpSpPr bwMode="auto">
            <a:xfrm>
              <a:off x="1916" y="2354"/>
              <a:ext cx="182" cy="295"/>
              <a:chOff x="2381" y="788"/>
              <a:chExt cx="182" cy="295"/>
            </a:xfrm>
          </p:grpSpPr>
          <p:sp>
            <p:nvSpPr>
              <p:cNvPr id="23710" name="AutoShape 1048"/>
              <p:cNvSpPr>
                <a:spLocks noChangeArrowheads="1"/>
              </p:cNvSpPr>
              <p:nvPr/>
            </p:nvSpPr>
            <p:spPr bwMode="auto">
              <a:xfrm>
                <a:off x="2381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11" name="AutoShape 1049"/>
              <p:cNvSpPr>
                <a:spLocks noChangeArrowheads="1"/>
              </p:cNvSpPr>
              <p:nvPr/>
            </p:nvSpPr>
            <p:spPr bwMode="auto">
              <a:xfrm>
                <a:off x="2455" y="952"/>
                <a:ext cx="35" cy="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469 h 21600"/>
                  <a:gd name="T14" fmla="*/ 17280 w 21600"/>
                  <a:gd name="T15" fmla="*/ 171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23712" name="Group 1050"/>
              <p:cNvGrpSpPr>
                <a:grpSpLocks/>
              </p:cNvGrpSpPr>
              <p:nvPr/>
            </p:nvGrpSpPr>
            <p:grpSpPr bwMode="auto">
              <a:xfrm>
                <a:off x="2418" y="788"/>
                <a:ext cx="104" cy="295"/>
                <a:chOff x="2401" y="788"/>
                <a:chExt cx="148" cy="295"/>
              </a:xfrm>
            </p:grpSpPr>
            <p:grpSp>
              <p:nvGrpSpPr>
                <p:cNvPr id="23713" name="Group 1051"/>
                <p:cNvGrpSpPr>
                  <a:grpSpLocks/>
                </p:cNvGrpSpPr>
                <p:nvPr/>
              </p:nvGrpSpPr>
              <p:grpSpPr bwMode="auto">
                <a:xfrm rot="10800000">
                  <a:off x="2401" y="788"/>
                  <a:ext cx="148" cy="295"/>
                  <a:chOff x="1247" y="2160"/>
                  <a:chExt cx="182" cy="363"/>
                </a:xfrm>
              </p:grpSpPr>
              <p:sp>
                <p:nvSpPr>
                  <p:cNvPr id="23715" name="AutoShape 1052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2341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56 w 21600"/>
                      <a:gd name="T13" fmla="*/ 0 h 21600"/>
                      <a:gd name="T14" fmla="*/ 21244 w 21600"/>
                      <a:gd name="T15" fmla="*/ 1293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086" y="10681"/>
                        </a:moveTo>
                        <a:cubicBezTo>
                          <a:pt x="3151" y="6467"/>
                          <a:pt x="6586" y="3085"/>
                          <a:pt x="10800" y="3086"/>
                        </a:cubicBezTo>
                        <a:cubicBezTo>
                          <a:pt x="15013" y="3086"/>
                          <a:pt x="18448" y="6467"/>
                          <a:pt x="18513" y="10681"/>
                        </a:cubicBezTo>
                        <a:lnTo>
                          <a:pt x="21598" y="10633"/>
                        </a:lnTo>
                        <a:cubicBezTo>
                          <a:pt x="21507" y="4734"/>
                          <a:pt x="16699" y="-1"/>
                          <a:pt x="10799" y="0"/>
                        </a:cubicBezTo>
                        <a:cubicBezTo>
                          <a:pt x="4900" y="0"/>
                          <a:pt x="92" y="4734"/>
                          <a:pt x="1" y="10633"/>
                        </a:cubicBezTo>
                        <a:lnTo>
                          <a:pt x="3086" y="106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AutoShape 105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47" y="2160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325" y="10800"/>
                        </a:moveTo>
                        <a:cubicBezTo>
                          <a:pt x="10325" y="10537"/>
                          <a:pt x="10537" y="10325"/>
                          <a:pt x="10800" y="10325"/>
                        </a:cubicBezTo>
                        <a:cubicBezTo>
                          <a:pt x="11062" y="10324"/>
                          <a:pt x="11274" y="10537"/>
                          <a:pt x="11275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10325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7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2251"/>
                    <a:ext cx="91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3718" name="Rectangle 1055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2303"/>
                    <a:ext cx="40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3714" name="Line 1056"/>
                <p:cNvSpPr>
                  <a:spLocks noChangeShapeType="1"/>
                </p:cNvSpPr>
                <p:nvPr/>
              </p:nvSpPr>
              <p:spPr bwMode="auto">
                <a:xfrm>
                  <a:off x="2418" y="875"/>
                  <a:ext cx="115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6" name="Group 1057"/>
            <p:cNvGrpSpPr>
              <a:grpSpLocks/>
            </p:cNvGrpSpPr>
            <p:nvPr/>
          </p:nvGrpSpPr>
          <p:grpSpPr bwMode="auto">
            <a:xfrm>
              <a:off x="1383" y="3145"/>
              <a:ext cx="182" cy="182"/>
              <a:chOff x="2154" y="845"/>
              <a:chExt cx="182" cy="182"/>
            </a:xfrm>
          </p:grpSpPr>
          <p:sp>
            <p:nvSpPr>
              <p:cNvPr id="23704" name="AutoShape 1058"/>
              <p:cNvSpPr>
                <a:spLocks noChangeArrowheads="1"/>
              </p:cNvSpPr>
              <p:nvPr/>
            </p:nvSpPr>
            <p:spPr bwMode="auto">
              <a:xfrm>
                <a:off x="2154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05" name="Oval 1059"/>
              <p:cNvSpPr>
                <a:spLocks noChangeArrowheads="1"/>
              </p:cNvSpPr>
              <p:nvPr/>
            </p:nvSpPr>
            <p:spPr bwMode="auto">
              <a:xfrm>
                <a:off x="2197" y="888"/>
                <a:ext cx="97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06" name="AutoShape 1060"/>
              <p:cNvSpPr>
                <a:spLocks noChangeArrowheads="1"/>
              </p:cNvSpPr>
              <p:nvPr/>
            </p:nvSpPr>
            <p:spPr bwMode="auto">
              <a:xfrm>
                <a:off x="2219" y="973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707" name="Rectangle 1061"/>
              <p:cNvSpPr>
                <a:spLocks noChangeArrowheads="1"/>
              </p:cNvSpPr>
              <p:nvPr/>
            </p:nvSpPr>
            <p:spPr bwMode="auto">
              <a:xfrm>
                <a:off x="2232" y="1015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08" name="Oval 1062"/>
              <p:cNvSpPr>
                <a:spLocks noChangeArrowheads="1"/>
              </p:cNvSpPr>
              <p:nvPr/>
            </p:nvSpPr>
            <p:spPr bwMode="auto">
              <a:xfrm>
                <a:off x="2211" y="898"/>
                <a:ext cx="69" cy="69"/>
              </a:xfrm>
              <a:prstGeom prst="ellipse">
                <a:avLst/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709" name="AutoShape 1063"/>
              <p:cNvSpPr>
                <a:spLocks noChangeArrowheads="1"/>
              </p:cNvSpPr>
              <p:nvPr/>
            </p:nvSpPr>
            <p:spPr bwMode="auto">
              <a:xfrm>
                <a:off x="2228" y="952"/>
                <a:ext cx="35" cy="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469 h 21600"/>
                  <a:gd name="T14" fmla="*/ 17280 w 21600"/>
                  <a:gd name="T15" fmla="*/ 171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57" name="Group 1064"/>
            <p:cNvGrpSpPr>
              <a:grpSpLocks/>
            </p:cNvGrpSpPr>
            <p:nvPr/>
          </p:nvGrpSpPr>
          <p:grpSpPr bwMode="auto">
            <a:xfrm>
              <a:off x="1598" y="3090"/>
              <a:ext cx="182" cy="295"/>
              <a:chOff x="2381" y="788"/>
              <a:chExt cx="182" cy="295"/>
            </a:xfrm>
          </p:grpSpPr>
          <p:sp>
            <p:nvSpPr>
              <p:cNvPr id="23695" name="AutoShape 1065"/>
              <p:cNvSpPr>
                <a:spLocks noChangeArrowheads="1"/>
              </p:cNvSpPr>
              <p:nvPr/>
            </p:nvSpPr>
            <p:spPr bwMode="auto">
              <a:xfrm>
                <a:off x="2381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696" name="AutoShape 1066"/>
              <p:cNvSpPr>
                <a:spLocks noChangeArrowheads="1"/>
              </p:cNvSpPr>
              <p:nvPr/>
            </p:nvSpPr>
            <p:spPr bwMode="auto">
              <a:xfrm>
                <a:off x="2455" y="952"/>
                <a:ext cx="35" cy="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469 h 21600"/>
                  <a:gd name="T14" fmla="*/ 17280 w 21600"/>
                  <a:gd name="T15" fmla="*/ 171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23697" name="Group 1067"/>
              <p:cNvGrpSpPr>
                <a:grpSpLocks/>
              </p:cNvGrpSpPr>
              <p:nvPr/>
            </p:nvGrpSpPr>
            <p:grpSpPr bwMode="auto">
              <a:xfrm>
                <a:off x="2418" y="788"/>
                <a:ext cx="104" cy="295"/>
                <a:chOff x="2401" y="788"/>
                <a:chExt cx="148" cy="295"/>
              </a:xfrm>
            </p:grpSpPr>
            <p:grpSp>
              <p:nvGrpSpPr>
                <p:cNvPr id="23698" name="Group 1068"/>
                <p:cNvGrpSpPr>
                  <a:grpSpLocks/>
                </p:cNvGrpSpPr>
                <p:nvPr/>
              </p:nvGrpSpPr>
              <p:grpSpPr bwMode="auto">
                <a:xfrm rot="10800000">
                  <a:off x="2401" y="788"/>
                  <a:ext cx="148" cy="295"/>
                  <a:chOff x="1247" y="2160"/>
                  <a:chExt cx="182" cy="363"/>
                </a:xfrm>
              </p:grpSpPr>
              <p:sp>
                <p:nvSpPr>
                  <p:cNvPr id="23700" name="AutoShape 1069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2341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56 w 21600"/>
                      <a:gd name="T13" fmla="*/ 0 h 21600"/>
                      <a:gd name="T14" fmla="*/ 21244 w 21600"/>
                      <a:gd name="T15" fmla="*/ 1293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086" y="10681"/>
                        </a:moveTo>
                        <a:cubicBezTo>
                          <a:pt x="3151" y="6467"/>
                          <a:pt x="6586" y="3085"/>
                          <a:pt x="10800" y="3086"/>
                        </a:cubicBezTo>
                        <a:cubicBezTo>
                          <a:pt x="15013" y="3086"/>
                          <a:pt x="18448" y="6467"/>
                          <a:pt x="18513" y="10681"/>
                        </a:cubicBezTo>
                        <a:lnTo>
                          <a:pt x="21598" y="10633"/>
                        </a:lnTo>
                        <a:cubicBezTo>
                          <a:pt x="21507" y="4734"/>
                          <a:pt x="16699" y="-1"/>
                          <a:pt x="10799" y="0"/>
                        </a:cubicBezTo>
                        <a:cubicBezTo>
                          <a:pt x="4900" y="0"/>
                          <a:pt x="92" y="4734"/>
                          <a:pt x="1" y="10633"/>
                        </a:cubicBezTo>
                        <a:lnTo>
                          <a:pt x="3086" y="106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01" name="AutoShape 107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47" y="2160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325" y="10800"/>
                        </a:moveTo>
                        <a:cubicBezTo>
                          <a:pt x="10325" y="10537"/>
                          <a:pt x="10537" y="10325"/>
                          <a:pt x="10800" y="10325"/>
                        </a:cubicBezTo>
                        <a:cubicBezTo>
                          <a:pt x="11062" y="10324"/>
                          <a:pt x="11274" y="10537"/>
                          <a:pt x="11275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10325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02" name="Rectangle 1071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2251"/>
                    <a:ext cx="91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370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2303"/>
                    <a:ext cx="40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3699" name="Line 1073"/>
                <p:cNvSpPr>
                  <a:spLocks noChangeShapeType="1"/>
                </p:cNvSpPr>
                <p:nvPr/>
              </p:nvSpPr>
              <p:spPr bwMode="auto">
                <a:xfrm>
                  <a:off x="2418" y="875"/>
                  <a:ext cx="115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8" name="Group 1074"/>
            <p:cNvGrpSpPr>
              <a:grpSpLocks/>
            </p:cNvGrpSpPr>
            <p:nvPr/>
          </p:nvGrpSpPr>
          <p:grpSpPr bwMode="auto">
            <a:xfrm>
              <a:off x="1149" y="3190"/>
              <a:ext cx="203" cy="182"/>
              <a:chOff x="1882" y="845"/>
              <a:chExt cx="203" cy="182"/>
            </a:xfrm>
          </p:grpSpPr>
          <p:sp>
            <p:nvSpPr>
              <p:cNvPr id="23691" name="AutoShape 1075"/>
              <p:cNvSpPr>
                <a:spLocks noChangeArrowheads="1"/>
              </p:cNvSpPr>
              <p:nvPr/>
            </p:nvSpPr>
            <p:spPr bwMode="auto">
              <a:xfrm>
                <a:off x="1903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692" name="Line 1076"/>
              <p:cNvSpPr>
                <a:spLocks noChangeShapeType="1"/>
              </p:cNvSpPr>
              <p:nvPr/>
            </p:nvSpPr>
            <p:spPr bwMode="auto">
              <a:xfrm>
                <a:off x="1882" y="95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93" name="Line 1077"/>
              <p:cNvSpPr>
                <a:spLocks noChangeShapeType="1"/>
              </p:cNvSpPr>
              <p:nvPr/>
            </p:nvSpPr>
            <p:spPr bwMode="auto">
              <a:xfrm>
                <a:off x="2023" y="95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94" name="Line 1078"/>
              <p:cNvSpPr>
                <a:spLocks noChangeShapeType="1"/>
              </p:cNvSpPr>
              <p:nvPr/>
            </p:nvSpPr>
            <p:spPr bwMode="auto">
              <a:xfrm>
                <a:off x="1946" y="944"/>
                <a:ext cx="8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659" name="Group 1079"/>
            <p:cNvGrpSpPr>
              <a:grpSpLocks/>
            </p:cNvGrpSpPr>
            <p:nvPr/>
          </p:nvGrpSpPr>
          <p:grpSpPr bwMode="auto">
            <a:xfrm>
              <a:off x="1893" y="2613"/>
              <a:ext cx="203" cy="182"/>
              <a:chOff x="3539" y="1434"/>
              <a:chExt cx="203" cy="182"/>
            </a:xfrm>
          </p:grpSpPr>
          <p:sp>
            <p:nvSpPr>
              <p:cNvPr id="23686" name="AutoShape 1080"/>
              <p:cNvSpPr>
                <a:spLocks noChangeArrowheads="1"/>
              </p:cNvSpPr>
              <p:nvPr/>
            </p:nvSpPr>
            <p:spPr bwMode="auto">
              <a:xfrm>
                <a:off x="3560" y="1434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687" name="Group 1081"/>
              <p:cNvGrpSpPr>
                <a:grpSpLocks/>
              </p:cNvGrpSpPr>
              <p:nvPr/>
            </p:nvGrpSpPr>
            <p:grpSpPr bwMode="auto">
              <a:xfrm>
                <a:off x="3539" y="1480"/>
                <a:ext cx="203" cy="62"/>
                <a:chOff x="1895" y="1360"/>
                <a:chExt cx="203" cy="62"/>
              </a:xfrm>
            </p:grpSpPr>
            <p:sp>
              <p:nvSpPr>
                <p:cNvPr id="23688" name="Line 1082"/>
                <p:cNvSpPr>
                  <a:spLocks noChangeShapeType="1"/>
                </p:cNvSpPr>
                <p:nvPr/>
              </p:nvSpPr>
              <p:spPr bwMode="auto">
                <a:xfrm>
                  <a:off x="1895" y="1422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89" name="Line 1083"/>
                <p:cNvSpPr>
                  <a:spLocks noChangeShapeType="1"/>
                </p:cNvSpPr>
                <p:nvPr/>
              </p:nvSpPr>
              <p:spPr bwMode="auto">
                <a:xfrm>
                  <a:off x="2036" y="1422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90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1958" y="1360"/>
                  <a:ext cx="61" cy="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60" name="Group 1085"/>
            <p:cNvGrpSpPr>
              <a:grpSpLocks/>
            </p:cNvGrpSpPr>
            <p:nvPr/>
          </p:nvGrpSpPr>
          <p:grpSpPr bwMode="auto">
            <a:xfrm>
              <a:off x="1148" y="2964"/>
              <a:ext cx="203" cy="182"/>
              <a:chOff x="3539" y="1434"/>
              <a:chExt cx="203" cy="182"/>
            </a:xfrm>
          </p:grpSpPr>
          <p:sp>
            <p:nvSpPr>
              <p:cNvPr id="23681" name="AutoShape 1086"/>
              <p:cNvSpPr>
                <a:spLocks noChangeArrowheads="1"/>
              </p:cNvSpPr>
              <p:nvPr/>
            </p:nvSpPr>
            <p:spPr bwMode="auto">
              <a:xfrm>
                <a:off x="3560" y="1434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682" name="Group 1087"/>
              <p:cNvGrpSpPr>
                <a:grpSpLocks/>
              </p:cNvGrpSpPr>
              <p:nvPr/>
            </p:nvGrpSpPr>
            <p:grpSpPr bwMode="auto">
              <a:xfrm>
                <a:off x="3539" y="1480"/>
                <a:ext cx="203" cy="62"/>
                <a:chOff x="1895" y="1360"/>
                <a:chExt cx="203" cy="62"/>
              </a:xfrm>
            </p:grpSpPr>
            <p:sp>
              <p:nvSpPr>
                <p:cNvPr id="23683" name="Line 1088"/>
                <p:cNvSpPr>
                  <a:spLocks noChangeShapeType="1"/>
                </p:cNvSpPr>
                <p:nvPr/>
              </p:nvSpPr>
              <p:spPr bwMode="auto">
                <a:xfrm>
                  <a:off x="1895" y="1422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84" name="Line 1089"/>
                <p:cNvSpPr>
                  <a:spLocks noChangeShapeType="1"/>
                </p:cNvSpPr>
                <p:nvPr/>
              </p:nvSpPr>
              <p:spPr bwMode="auto">
                <a:xfrm>
                  <a:off x="2036" y="1422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85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1958" y="1360"/>
                  <a:ext cx="61" cy="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61" name="Group 1091"/>
            <p:cNvGrpSpPr>
              <a:grpSpLocks/>
            </p:cNvGrpSpPr>
            <p:nvPr/>
          </p:nvGrpSpPr>
          <p:grpSpPr bwMode="auto">
            <a:xfrm>
              <a:off x="2882" y="1842"/>
              <a:ext cx="182" cy="182"/>
              <a:chOff x="5078" y="1616"/>
              <a:chExt cx="182" cy="182"/>
            </a:xfrm>
          </p:grpSpPr>
          <p:sp>
            <p:nvSpPr>
              <p:cNvPr id="23672" name="AutoShape 1092"/>
              <p:cNvSpPr>
                <a:spLocks noChangeArrowheads="1"/>
              </p:cNvSpPr>
              <p:nvPr/>
            </p:nvSpPr>
            <p:spPr bwMode="auto">
              <a:xfrm>
                <a:off x="5078" y="1616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673" name="Group 1093"/>
              <p:cNvGrpSpPr>
                <a:grpSpLocks/>
              </p:cNvGrpSpPr>
              <p:nvPr/>
            </p:nvGrpSpPr>
            <p:grpSpPr bwMode="auto">
              <a:xfrm>
                <a:off x="5103" y="1681"/>
                <a:ext cx="136" cy="45"/>
                <a:chOff x="1383" y="3566"/>
                <a:chExt cx="1361" cy="408"/>
              </a:xfrm>
            </p:grpSpPr>
            <p:sp>
              <p:nvSpPr>
                <p:cNvPr id="23674" name="AutoShape 1094"/>
                <p:cNvSpPr>
                  <a:spLocks noChangeArrowheads="1"/>
                </p:cNvSpPr>
                <p:nvPr/>
              </p:nvSpPr>
              <p:spPr bwMode="auto">
                <a:xfrm>
                  <a:off x="1383" y="3566"/>
                  <a:ext cx="544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5" name="Rectangle 1095"/>
                <p:cNvSpPr>
                  <a:spLocks noChangeArrowheads="1"/>
                </p:cNvSpPr>
                <p:nvPr/>
              </p:nvSpPr>
              <p:spPr bwMode="auto">
                <a:xfrm>
                  <a:off x="1791" y="3657"/>
                  <a:ext cx="817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6" name="AutoShape 1096"/>
                <p:cNvSpPr>
                  <a:spLocks noChangeArrowheads="1"/>
                </p:cNvSpPr>
                <p:nvPr/>
              </p:nvSpPr>
              <p:spPr bwMode="auto">
                <a:xfrm>
                  <a:off x="1474" y="3657"/>
                  <a:ext cx="91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7" name="AutoShape 1097"/>
                <p:cNvSpPr>
                  <a:spLocks noChangeArrowheads="1"/>
                </p:cNvSpPr>
                <p:nvPr/>
              </p:nvSpPr>
              <p:spPr bwMode="auto">
                <a:xfrm>
                  <a:off x="2698" y="3657"/>
                  <a:ext cx="46" cy="9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8" name="AutoShape 109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607" y="3748"/>
                  <a:ext cx="137" cy="9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9" name="Rectangle 1099"/>
                <p:cNvSpPr>
                  <a:spLocks noChangeArrowheads="1"/>
                </p:cNvSpPr>
                <p:nvPr/>
              </p:nvSpPr>
              <p:spPr bwMode="auto">
                <a:xfrm>
                  <a:off x="2336" y="3657"/>
                  <a:ext cx="363" cy="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80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109" y="3685"/>
                  <a:ext cx="635" cy="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23662" name="Group 1101"/>
            <p:cNvGrpSpPr>
              <a:grpSpLocks/>
            </p:cNvGrpSpPr>
            <p:nvPr/>
          </p:nvGrpSpPr>
          <p:grpSpPr bwMode="auto">
            <a:xfrm>
              <a:off x="3821" y="3067"/>
              <a:ext cx="182" cy="182"/>
              <a:chOff x="5078" y="1616"/>
              <a:chExt cx="182" cy="182"/>
            </a:xfrm>
          </p:grpSpPr>
          <p:sp>
            <p:nvSpPr>
              <p:cNvPr id="23663" name="AutoShape 1102"/>
              <p:cNvSpPr>
                <a:spLocks noChangeArrowheads="1"/>
              </p:cNvSpPr>
              <p:nvPr/>
            </p:nvSpPr>
            <p:spPr bwMode="auto">
              <a:xfrm>
                <a:off x="5078" y="1616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664" name="Group 1103"/>
              <p:cNvGrpSpPr>
                <a:grpSpLocks/>
              </p:cNvGrpSpPr>
              <p:nvPr/>
            </p:nvGrpSpPr>
            <p:grpSpPr bwMode="auto">
              <a:xfrm>
                <a:off x="5103" y="1681"/>
                <a:ext cx="136" cy="45"/>
                <a:chOff x="1383" y="3566"/>
                <a:chExt cx="1361" cy="408"/>
              </a:xfrm>
            </p:grpSpPr>
            <p:sp>
              <p:nvSpPr>
                <p:cNvPr id="23665" name="AutoShape 1104"/>
                <p:cNvSpPr>
                  <a:spLocks noChangeArrowheads="1"/>
                </p:cNvSpPr>
                <p:nvPr/>
              </p:nvSpPr>
              <p:spPr bwMode="auto">
                <a:xfrm>
                  <a:off x="1383" y="3566"/>
                  <a:ext cx="544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66" name="Rectangle 1105"/>
                <p:cNvSpPr>
                  <a:spLocks noChangeArrowheads="1"/>
                </p:cNvSpPr>
                <p:nvPr/>
              </p:nvSpPr>
              <p:spPr bwMode="auto">
                <a:xfrm>
                  <a:off x="1791" y="3657"/>
                  <a:ext cx="817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67" name="AutoShape 1106"/>
                <p:cNvSpPr>
                  <a:spLocks noChangeArrowheads="1"/>
                </p:cNvSpPr>
                <p:nvPr/>
              </p:nvSpPr>
              <p:spPr bwMode="auto">
                <a:xfrm>
                  <a:off x="1474" y="3657"/>
                  <a:ext cx="91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68" name="AutoShape 1107"/>
                <p:cNvSpPr>
                  <a:spLocks noChangeArrowheads="1"/>
                </p:cNvSpPr>
                <p:nvPr/>
              </p:nvSpPr>
              <p:spPr bwMode="auto">
                <a:xfrm>
                  <a:off x="2698" y="3657"/>
                  <a:ext cx="46" cy="9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69" name="AutoShape 110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607" y="3748"/>
                  <a:ext cx="137" cy="9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0" name="Rectangle 1109"/>
                <p:cNvSpPr>
                  <a:spLocks noChangeArrowheads="1"/>
                </p:cNvSpPr>
                <p:nvPr/>
              </p:nvSpPr>
              <p:spPr bwMode="auto">
                <a:xfrm>
                  <a:off x="2336" y="3657"/>
                  <a:ext cx="363" cy="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71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109" y="3685"/>
                  <a:ext cx="635" cy="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</p:grpSp>
      <p:grpSp>
        <p:nvGrpSpPr>
          <p:cNvPr id="23559" name="Group 1194"/>
          <p:cNvGrpSpPr>
            <a:grpSpLocks/>
          </p:cNvGrpSpPr>
          <p:nvPr/>
        </p:nvGrpSpPr>
        <p:grpSpPr bwMode="auto">
          <a:xfrm>
            <a:off x="7092950" y="1557338"/>
            <a:ext cx="1450975" cy="2449512"/>
            <a:chOff x="4468" y="981"/>
            <a:chExt cx="914" cy="1543"/>
          </a:xfrm>
        </p:grpSpPr>
        <p:grpSp>
          <p:nvGrpSpPr>
            <p:cNvPr id="23566" name="Group 1111"/>
            <p:cNvGrpSpPr>
              <a:grpSpLocks/>
            </p:cNvGrpSpPr>
            <p:nvPr/>
          </p:nvGrpSpPr>
          <p:grpSpPr bwMode="auto">
            <a:xfrm>
              <a:off x="4468" y="981"/>
              <a:ext cx="203" cy="182"/>
              <a:chOff x="3539" y="1434"/>
              <a:chExt cx="203" cy="182"/>
            </a:xfrm>
          </p:grpSpPr>
          <p:sp>
            <p:nvSpPr>
              <p:cNvPr id="23622" name="AutoShape 1112"/>
              <p:cNvSpPr>
                <a:spLocks noChangeArrowheads="1"/>
              </p:cNvSpPr>
              <p:nvPr/>
            </p:nvSpPr>
            <p:spPr bwMode="auto">
              <a:xfrm>
                <a:off x="3560" y="1434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623" name="Group 1113"/>
              <p:cNvGrpSpPr>
                <a:grpSpLocks/>
              </p:cNvGrpSpPr>
              <p:nvPr/>
            </p:nvGrpSpPr>
            <p:grpSpPr bwMode="auto">
              <a:xfrm>
                <a:off x="3539" y="1480"/>
                <a:ext cx="203" cy="62"/>
                <a:chOff x="1895" y="1360"/>
                <a:chExt cx="203" cy="62"/>
              </a:xfrm>
            </p:grpSpPr>
            <p:sp>
              <p:nvSpPr>
                <p:cNvPr id="23624" name="Line 1114"/>
                <p:cNvSpPr>
                  <a:spLocks noChangeShapeType="1"/>
                </p:cNvSpPr>
                <p:nvPr/>
              </p:nvSpPr>
              <p:spPr bwMode="auto">
                <a:xfrm>
                  <a:off x="1895" y="1422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25" name="Line 1115"/>
                <p:cNvSpPr>
                  <a:spLocks noChangeShapeType="1"/>
                </p:cNvSpPr>
                <p:nvPr/>
              </p:nvSpPr>
              <p:spPr bwMode="auto">
                <a:xfrm>
                  <a:off x="2036" y="1422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26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1958" y="1360"/>
                  <a:ext cx="61" cy="6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7" name="Group 1127"/>
            <p:cNvGrpSpPr>
              <a:grpSpLocks/>
            </p:cNvGrpSpPr>
            <p:nvPr/>
          </p:nvGrpSpPr>
          <p:grpSpPr bwMode="auto">
            <a:xfrm>
              <a:off x="4485" y="2342"/>
              <a:ext cx="182" cy="182"/>
              <a:chOff x="5078" y="1616"/>
              <a:chExt cx="182" cy="182"/>
            </a:xfrm>
          </p:grpSpPr>
          <p:sp>
            <p:nvSpPr>
              <p:cNvPr id="23613" name="AutoShape 1128"/>
              <p:cNvSpPr>
                <a:spLocks noChangeArrowheads="1"/>
              </p:cNvSpPr>
              <p:nvPr/>
            </p:nvSpPr>
            <p:spPr bwMode="auto">
              <a:xfrm>
                <a:off x="5078" y="1616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3614" name="Group 1129"/>
              <p:cNvGrpSpPr>
                <a:grpSpLocks/>
              </p:cNvGrpSpPr>
              <p:nvPr/>
            </p:nvGrpSpPr>
            <p:grpSpPr bwMode="auto">
              <a:xfrm>
                <a:off x="5103" y="1681"/>
                <a:ext cx="136" cy="45"/>
                <a:chOff x="1383" y="3566"/>
                <a:chExt cx="1361" cy="408"/>
              </a:xfrm>
            </p:grpSpPr>
            <p:sp>
              <p:nvSpPr>
                <p:cNvPr id="23615" name="AutoShape 1130"/>
                <p:cNvSpPr>
                  <a:spLocks noChangeArrowheads="1"/>
                </p:cNvSpPr>
                <p:nvPr/>
              </p:nvSpPr>
              <p:spPr bwMode="auto">
                <a:xfrm>
                  <a:off x="1383" y="3566"/>
                  <a:ext cx="544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16" name="Rectangle 1131"/>
                <p:cNvSpPr>
                  <a:spLocks noChangeArrowheads="1"/>
                </p:cNvSpPr>
                <p:nvPr/>
              </p:nvSpPr>
              <p:spPr bwMode="auto">
                <a:xfrm>
                  <a:off x="1791" y="3657"/>
                  <a:ext cx="817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1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1474" y="3657"/>
                  <a:ext cx="91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18" name="AutoShape 1133"/>
                <p:cNvSpPr>
                  <a:spLocks noChangeArrowheads="1"/>
                </p:cNvSpPr>
                <p:nvPr/>
              </p:nvSpPr>
              <p:spPr bwMode="auto">
                <a:xfrm>
                  <a:off x="2698" y="3657"/>
                  <a:ext cx="46" cy="9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19" name="AutoShape 113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607" y="3748"/>
                  <a:ext cx="137" cy="9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20" name="Rectangle 1135"/>
                <p:cNvSpPr>
                  <a:spLocks noChangeArrowheads="1"/>
                </p:cNvSpPr>
                <p:nvPr/>
              </p:nvSpPr>
              <p:spPr bwMode="auto">
                <a:xfrm>
                  <a:off x="2336" y="3657"/>
                  <a:ext cx="363" cy="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621" name="Rectangle 1136"/>
                <p:cNvSpPr>
                  <a:spLocks noChangeArrowheads="1"/>
                </p:cNvSpPr>
                <p:nvPr/>
              </p:nvSpPr>
              <p:spPr bwMode="auto">
                <a:xfrm>
                  <a:off x="2109" y="3685"/>
                  <a:ext cx="635" cy="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23568" name="Group 1137"/>
            <p:cNvGrpSpPr>
              <a:grpSpLocks/>
            </p:cNvGrpSpPr>
            <p:nvPr/>
          </p:nvGrpSpPr>
          <p:grpSpPr bwMode="auto">
            <a:xfrm>
              <a:off x="4468" y="1208"/>
              <a:ext cx="203" cy="182"/>
              <a:chOff x="1882" y="845"/>
              <a:chExt cx="203" cy="182"/>
            </a:xfrm>
          </p:grpSpPr>
          <p:sp>
            <p:nvSpPr>
              <p:cNvPr id="23609" name="AutoShape 1138"/>
              <p:cNvSpPr>
                <a:spLocks noChangeArrowheads="1"/>
              </p:cNvSpPr>
              <p:nvPr/>
            </p:nvSpPr>
            <p:spPr bwMode="auto">
              <a:xfrm>
                <a:off x="1903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610" name="Line 1139"/>
              <p:cNvSpPr>
                <a:spLocks noChangeShapeType="1"/>
              </p:cNvSpPr>
              <p:nvPr/>
            </p:nvSpPr>
            <p:spPr bwMode="auto">
              <a:xfrm>
                <a:off x="1882" y="95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11" name="Line 1140"/>
              <p:cNvSpPr>
                <a:spLocks noChangeShapeType="1"/>
              </p:cNvSpPr>
              <p:nvPr/>
            </p:nvSpPr>
            <p:spPr bwMode="auto">
              <a:xfrm>
                <a:off x="2023" y="95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12" name="Line 1141"/>
              <p:cNvSpPr>
                <a:spLocks noChangeShapeType="1"/>
              </p:cNvSpPr>
              <p:nvPr/>
            </p:nvSpPr>
            <p:spPr bwMode="auto">
              <a:xfrm>
                <a:off x="1946" y="944"/>
                <a:ext cx="8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569" name="Group 1142"/>
            <p:cNvGrpSpPr>
              <a:grpSpLocks/>
            </p:cNvGrpSpPr>
            <p:nvPr/>
          </p:nvGrpSpPr>
          <p:grpSpPr bwMode="auto">
            <a:xfrm>
              <a:off x="4485" y="1435"/>
              <a:ext cx="182" cy="182"/>
              <a:chOff x="1450" y="845"/>
              <a:chExt cx="182" cy="182"/>
            </a:xfrm>
          </p:grpSpPr>
          <p:sp>
            <p:nvSpPr>
              <p:cNvPr id="23600" name="AutoShape 1143"/>
              <p:cNvSpPr>
                <a:spLocks noChangeArrowheads="1"/>
              </p:cNvSpPr>
              <p:nvPr/>
            </p:nvSpPr>
            <p:spPr bwMode="auto">
              <a:xfrm>
                <a:off x="1450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601" name="Oval 1144"/>
              <p:cNvSpPr>
                <a:spLocks noChangeArrowheads="1"/>
              </p:cNvSpPr>
              <p:nvPr/>
            </p:nvSpPr>
            <p:spPr bwMode="auto">
              <a:xfrm>
                <a:off x="1493" y="888"/>
                <a:ext cx="97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602" name="AutoShape 1145"/>
              <p:cNvSpPr>
                <a:spLocks noChangeArrowheads="1"/>
              </p:cNvSpPr>
              <p:nvPr/>
            </p:nvSpPr>
            <p:spPr bwMode="auto">
              <a:xfrm>
                <a:off x="1515" y="973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03" name="Rectangle 1146"/>
              <p:cNvSpPr>
                <a:spLocks noChangeArrowheads="1"/>
              </p:cNvSpPr>
              <p:nvPr/>
            </p:nvSpPr>
            <p:spPr bwMode="auto">
              <a:xfrm>
                <a:off x="1528" y="1015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604" name="Line 1147"/>
              <p:cNvSpPr>
                <a:spLocks noChangeShapeType="1"/>
              </p:cNvSpPr>
              <p:nvPr/>
            </p:nvSpPr>
            <p:spPr bwMode="auto">
              <a:xfrm flipV="1">
                <a:off x="1540" y="845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05" name="Line 1148"/>
              <p:cNvSpPr>
                <a:spLocks noChangeShapeType="1"/>
              </p:cNvSpPr>
              <p:nvPr/>
            </p:nvSpPr>
            <p:spPr bwMode="auto">
              <a:xfrm rot="2700000" flipV="1">
                <a:off x="1593" y="863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06" name="Line 1149"/>
              <p:cNvSpPr>
                <a:spLocks noChangeShapeType="1"/>
              </p:cNvSpPr>
              <p:nvPr/>
            </p:nvSpPr>
            <p:spPr bwMode="auto">
              <a:xfrm rot="5400000" flipV="1">
                <a:off x="1616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07" name="Line 1150"/>
              <p:cNvSpPr>
                <a:spLocks noChangeShapeType="1"/>
              </p:cNvSpPr>
              <p:nvPr/>
            </p:nvSpPr>
            <p:spPr bwMode="auto">
              <a:xfrm rot="18900000" flipV="1">
                <a:off x="1485" y="869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608" name="Line 1151"/>
              <p:cNvSpPr>
                <a:spLocks noChangeShapeType="1"/>
              </p:cNvSpPr>
              <p:nvPr/>
            </p:nvSpPr>
            <p:spPr bwMode="auto">
              <a:xfrm rot="5400000" flipV="1">
                <a:off x="1467" y="91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570" name="Group 1152"/>
            <p:cNvGrpSpPr>
              <a:grpSpLocks/>
            </p:cNvGrpSpPr>
            <p:nvPr/>
          </p:nvGrpSpPr>
          <p:grpSpPr bwMode="auto">
            <a:xfrm>
              <a:off x="4485" y="2058"/>
              <a:ext cx="182" cy="295"/>
              <a:chOff x="2381" y="788"/>
              <a:chExt cx="182" cy="295"/>
            </a:xfrm>
          </p:grpSpPr>
          <p:sp>
            <p:nvSpPr>
              <p:cNvPr id="23591" name="AutoShape 1153"/>
              <p:cNvSpPr>
                <a:spLocks noChangeArrowheads="1"/>
              </p:cNvSpPr>
              <p:nvPr/>
            </p:nvSpPr>
            <p:spPr bwMode="auto">
              <a:xfrm>
                <a:off x="2381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2" name="AutoShape 1154"/>
              <p:cNvSpPr>
                <a:spLocks noChangeArrowheads="1"/>
              </p:cNvSpPr>
              <p:nvPr/>
            </p:nvSpPr>
            <p:spPr bwMode="auto">
              <a:xfrm>
                <a:off x="2455" y="952"/>
                <a:ext cx="35" cy="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469 h 21600"/>
                  <a:gd name="T14" fmla="*/ 17280 w 21600"/>
                  <a:gd name="T15" fmla="*/ 171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23593" name="Group 1155"/>
              <p:cNvGrpSpPr>
                <a:grpSpLocks/>
              </p:cNvGrpSpPr>
              <p:nvPr/>
            </p:nvGrpSpPr>
            <p:grpSpPr bwMode="auto">
              <a:xfrm>
                <a:off x="2418" y="788"/>
                <a:ext cx="104" cy="295"/>
                <a:chOff x="2401" y="788"/>
                <a:chExt cx="148" cy="295"/>
              </a:xfrm>
            </p:grpSpPr>
            <p:grpSp>
              <p:nvGrpSpPr>
                <p:cNvPr id="23594" name="Group 1156"/>
                <p:cNvGrpSpPr>
                  <a:grpSpLocks/>
                </p:cNvGrpSpPr>
                <p:nvPr/>
              </p:nvGrpSpPr>
              <p:grpSpPr bwMode="auto">
                <a:xfrm rot="10800000">
                  <a:off x="2401" y="788"/>
                  <a:ext cx="148" cy="295"/>
                  <a:chOff x="1247" y="2160"/>
                  <a:chExt cx="182" cy="363"/>
                </a:xfrm>
              </p:grpSpPr>
              <p:sp>
                <p:nvSpPr>
                  <p:cNvPr id="23596" name="AutoShape 1157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2341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56 w 21600"/>
                      <a:gd name="T13" fmla="*/ 0 h 21600"/>
                      <a:gd name="T14" fmla="*/ 21244 w 21600"/>
                      <a:gd name="T15" fmla="*/ 1293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086" y="10681"/>
                        </a:moveTo>
                        <a:cubicBezTo>
                          <a:pt x="3151" y="6467"/>
                          <a:pt x="6586" y="3085"/>
                          <a:pt x="10800" y="3086"/>
                        </a:cubicBezTo>
                        <a:cubicBezTo>
                          <a:pt x="15013" y="3086"/>
                          <a:pt x="18448" y="6467"/>
                          <a:pt x="18513" y="10681"/>
                        </a:cubicBezTo>
                        <a:lnTo>
                          <a:pt x="21598" y="10633"/>
                        </a:lnTo>
                        <a:cubicBezTo>
                          <a:pt x="21507" y="4734"/>
                          <a:pt x="16699" y="-1"/>
                          <a:pt x="10799" y="0"/>
                        </a:cubicBezTo>
                        <a:cubicBezTo>
                          <a:pt x="4900" y="0"/>
                          <a:pt x="92" y="4734"/>
                          <a:pt x="1" y="10633"/>
                        </a:cubicBezTo>
                        <a:lnTo>
                          <a:pt x="3086" y="106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7" name="AutoShape 115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47" y="2160"/>
                    <a:ext cx="182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325" y="10800"/>
                        </a:moveTo>
                        <a:cubicBezTo>
                          <a:pt x="10325" y="10537"/>
                          <a:pt x="10537" y="10325"/>
                          <a:pt x="10800" y="10325"/>
                        </a:cubicBezTo>
                        <a:cubicBezTo>
                          <a:pt x="11062" y="10324"/>
                          <a:pt x="11274" y="10537"/>
                          <a:pt x="11275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10325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8" name="Rectangle 1159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2251"/>
                    <a:ext cx="91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3599" name="Rectangle 1160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2303"/>
                    <a:ext cx="40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3595" name="Line 1161"/>
                <p:cNvSpPr>
                  <a:spLocks noChangeShapeType="1"/>
                </p:cNvSpPr>
                <p:nvPr/>
              </p:nvSpPr>
              <p:spPr bwMode="auto">
                <a:xfrm>
                  <a:off x="2418" y="875"/>
                  <a:ext cx="115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1" name="Group 1162"/>
            <p:cNvGrpSpPr>
              <a:grpSpLocks/>
            </p:cNvGrpSpPr>
            <p:nvPr/>
          </p:nvGrpSpPr>
          <p:grpSpPr bwMode="auto">
            <a:xfrm>
              <a:off x="4485" y="1662"/>
              <a:ext cx="182" cy="182"/>
              <a:chOff x="2823" y="1344"/>
              <a:chExt cx="182" cy="182"/>
            </a:xfrm>
          </p:grpSpPr>
          <p:grpSp>
            <p:nvGrpSpPr>
              <p:cNvPr id="23586" name="Group 1163"/>
              <p:cNvGrpSpPr>
                <a:grpSpLocks/>
              </p:cNvGrpSpPr>
              <p:nvPr/>
            </p:nvGrpSpPr>
            <p:grpSpPr bwMode="auto">
              <a:xfrm>
                <a:off x="2823" y="1344"/>
                <a:ext cx="182" cy="182"/>
                <a:chOff x="2823" y="1344"/>
                <a:chExt cx="182" cy="182"/>
              </a:xfrm>
            </p:grpSpPr>
            <p:sp>
              <p:nvSpPr>
                <p:cNvPr id="23589" name="AutoShape 1164"/>
                <p:cNvSpPr>
                  <a:spLocks noChangeArrowheads="1"/>
                </p:cNvSpPr>
                <p:nvPr/>
              </p:nvSpPr>
              <p:spPr bwMode="auto">
                <a:xfrm>
                  <a:off x="2823" y="134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590" name="Oval 1165"/>
                <p:cNvSpPr>
                  <a:spLocks noChangeArrowheads="1"/>
                </p:cNvSpPr>
                <p:nvPr/>
              </p:nvSpPr>
              <p:spPr bwMode="auto">
                <a:xfrm>
                  <a:off x="2866" y="1387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3587" name="AutoShape 1166"/>
              <p:cNvSpPr>
                <a:spLocks noChangeArrowheads="1"/>
              </p:cNvSpPr>
              <p:nvPr/>
            </p:nvSpPr>
            <p:spPr bwMode="auto">
              <a:xfrm>
                <a:off x="2888" y="1472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588" name="Rectangle 1167"/>
              <p:cNvSpPr>
                <a:spLocks noChangeArrowheads="1"/>
              </p:cNvSpPr>
              <p:nvPr/>
            </p:nvSpPr>
            <p:spPr bwMode="auto">
              <a:xfrm>
                <a:off x="2901" y="1514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3572" name="Group 1168"/>
            <p:cNvGrpSpPr>
              <a:grpSpLocks/>
            </p:cNvGrpSpPr>
            <p:nvPr/>
          </p:nvGrpSpPr>
          <p:grpSpPr bwMode="auto">
            <a:xfrm>
              <a:off x="4485" y="1889"/>
              <a:ext cx="182" cy="182"/>
              <a:chOff x="2154" y="845"/>
              <a:chExt cx="182" cy="182"/>
            </a:xfrm>
          </p:grpSpPr>
          <p:sp>
            <p:nvSpPr>
              <p:cNvPr id="23580" name="AutoShape 1169"/>
              <p:cNvSpPr>
                <a:spLocks noChangeArrowheads="1"/>
              </p:cNvSpPr>
              <p:nvPr/>
            </p:nvSpPr>
            <p:spPr bwMode="auto">
              <a:xfrm>
                <a:off x="2154" y="845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1" name="Oval 1170"/>
              <p:cNvSpPr>
                <a:spLocks noChangeArrowheads="1"/>
              </p:cNvSpPr>
              <p:nvPr/>
            </p:nvSpPr>
            <p:spPr bwMode="auto">
              <a:xfrm>
                <a:off x="2197" y="888"/>
                <a:ext cx="97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2" name="AutoShape 1171"/>
              <p:cNvSpPr>
                <a:spLocks noChangeArrowheads="1"/>
              </p:cNvSpPr>
              <p:nvPr/>
            </p:nvSpPr>
            <p:spPr bwMode="auto">
              <a:xfrm>
                <a:off x="2219" y="973"/>
                <a:ext cx="53" cy="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725 h 21600"/>
                  <a:gd name="T14" fmla="*/ 17117 w 21600"/>
                  <a:gd name="T15" fmla="*/ 168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3583" name="Rectangle 1172"/>
              <p:cNvSpPr>
                <a:spLocks noChangeArrowheads="1"/>
              </p:cNvSpPr>
              <p:nvPr/>
            </p:nvSpPr>
            <p:spPr bwMode="auto">
              <a:xfrm>
                <a:off x="2232" y="1015"/>
                <a:ext cx="27" cy="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4" name="Oval 1173"/>
              <p:cNvSpPr>
                <a:spLocks noChangeArrowheads="1"/>
              </p:cNvSpPr>
              <p:nvPr/>
            </p:nvSpPr>
            <p:spPr bwMode="auto">
              <a:xfrm>
                <a:off x="2211" y="898"/>
                <a:ext cx="69" cy="69"/>
              </a:xfrm>
              <a:prstGeom prst="ellipse">
                <a:avLst/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5" name="AutoShape 1174"/>
              <p:cNvSpPr>
                <a:spLocks noChangeArrowheads="1"/>
              </p:cNvSpPr>
              <p:nvPr/>
            </p:nvSpPr>
            <p:spPr bwMode="auto">
              <a:xfrm>
                <a:off x="2228" y="952"/>
                <a:ext cx="35" cy="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469 h 21600"/>
                  <a:gd name="T14" fmla="*/ 17280 w 21600"/>
                  <a:gd name="T15" fmla="*/ 171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3573" name="Text Box 1176"/>
            <p:cNvSpPr txBox="1">
              <a:spLocks noChangeArrowheads="1"/>
            </p:cNvSpPr>
            <p:nvPr/>
          </p:nvSpPr>
          <p:spPr bwMode="auto">
            <a:xfrm>
              <a:off x="4740" y="984"/>
              <a:ext cx="50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door open</a:t>
              </a:r>
            </a:p>
          </p:txBody>
        </p:sp>
        <p:sp>
          <p:nvSpPr>
            <p:cNvPr id="23574" name="Text Box 1177"/>
            <p:cNvSpPr txBox="1">
              <a:spLocks noChangeArrowheads="1"/>
            </p:cNvSpPr>
            <p:nvPr/>
          </p:nvSpPr>
          <p:spPr bwMode="auto">
            <a:xfrm>
              <a:off x="4740" y="1210"/>
              <a:ext cx="57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door closed</a:t>
              </a:r>
            </a:p>
          </p:txBody>
        </p:sp>
        <p:sp>
          <p:nvSpPr>
            <p:cNvPr id="23575" name="Text Box 1178"/>
            <p:cNvSpPr txBox="1">
              <a:spLocks noChangeArrowheads="1"/>
            </p:cNvSpPr>
            <p:nvPr/>
          </p:nvSpPr>
          <p:spPr bwMode="auto">
            <a:xfrm>
              <a:off x="4740" y="1437"/>
              <a:ext cx="36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light on</a:t>
              </a:r>
            </a:p>
          </p:txBody>
        </p:sp>
        <p:sp>
          <p:nvSpPr>
            <p:cNvPr id="23576" name="Text Box 1179"/>
            <p:cNvSpPr txBox="1">
              <a:spLocks noChangeArrowheads="1"/>
            </p:cNvSpPr>
            <p:nvPr/>
          </p:nvSpPr>
          <p:spPr bwMode="auto">
            <a:xfrm>
              <a:off x="4743" y="1664"/>
              <a:ext cx="63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 light</a:t>
              </a:r>
            </a:p>
          </p:txBody>
        </p:sp>
        <p:sp>
          <p:nvSpPr>
            <p:cNvPr id="23577" name="Text Box 1180"/>
            <p:cNvSpPr txBox="1">
              <a:spLocks noChangeArrowheads="1"/>
            </p:cNvSpPr>
            <p:nvPr/>
          </p:nvSpPr>
          <p:spPr bwMode="auto">
            <a:xfrm>
              <a:off x="4740" y="1891"/>
              <a:ext cx="36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light off</a:t>
              </a:r>
            </a:p>
          </p:txBody>
        </p:sp>
        <p:sp>
          <p:nvSpPr>
            <p:cNvPr id="23578" name="Text Box 1181"/>
            <p:cNvSpPr txBox="1">
              <a:spLocks noChangeArrowheads="1"/>
            </p:cNvSpPr>
            <p:nvPr/>
          </p:nvSpPr>
          <p:spPr bwMode="auto">
            <a:xfrm>
              <a:off x="4740" y="2118"/>
              <a:ext cx="6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time elapsed</a:t>
              </a:r>
            </a:p>
          </p:txBody>
        </p:sp>
        <p:sp>
          <p:nvSpPr>
            <p:cNvPr id="23579" name="Text Box 1182"/>
            <p:cNvSpPr txBox="1">
              <a:spLocks noChangeArrowheads="1"/>
            </p:cNvSpPr>
            <p:nvPr/>
          </p:nvSpPr>
          <p:spPr bwMode="auto">
            <a:xfrm>
              <a:off x="4740" y="2344"/>
              <a:ext cx="5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ignition on</a:t>
              </a:r>
            </a:p>
          </p:txBody>
        </p:sp>
      </p:grpSp>
      <p:grpSp>
        <p:nvGrpSpPr>
          <p:cNvPr id="23560" name="Group 229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3564" name="TextBox 230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565" name="TextBox 231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3561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3562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563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741"/>
          <p:cNvGrpSpPr>
            <a:grpSpLocks/>
          </p:cNvGrpSpPr>
          <p:nvPr/>
        </p:nvGrpSpPr>
        <p:grpSpPr bwMode="auto">
          <a:xfrm>
            <a:off x="898525" y="1557338"/>
            <a:ext cx="7345363" cy="2817812"/>
            <a:chOff x="566" y="981"/>
            <a:chExt cx="4627" cy="1775"/>
          </a:xfrm>
        </p:grpSpPr>
        <p:sp>
          <p:nvSpPr>
            <p:cNvPr id="25612" name="Line 471"/>
            <p:cNvSpPr>
              <a:spLocks noChangeShapeType="1"/>
            </p:cNvSpPr>
            <p:nvPr/>
          </p:nvSpPr>
          <p:spPr bwMode="auto">
            <a:xfrm>
              <a:off x="566" y="2614"/>
              <a:ext cx="462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25613" name="Group 739"/>
            <p:cNvGrpSpPr>
              <a:grpSpLocks/>
            </p:cNvGrpSpPr>
            <p:nvPr/>
          </p:nvGrpSpPr>
          <p:grpSpPr bwMode="auto">
            <a:xfrm>
              <a:off x="4342" y="981"/>
              <a:ext cx="715" cy="1633"/>
              <a:chOff x="611" y="981"/>
              <a:chExt cx="715" cy="1633"/>
            </a:xfrm>
          </p:grpSpPr>
          <p:sp>
            <p:nvSpPr>
              <p:cNvPr id="25762" name="Line 517"/>
              <p:cNvSpPr>
                <a:spLocks noChangeShapeType="1"/>
              </p:cNvSpPr>
              <p:nvPr/>
            </p:nvSpPr>
            <p:spPr bwMode="auto">
              <a:xfrm>
                <a:off x="867" y="1126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763" name="Line 494"/>
              <p:cNvSpPr>
                <a:spLocks noChangeShapeType="1"/>
              </p:cNvSpPr>
              <p:nvPr/>
            </p:nvSpPr>
            <p:spPr bwMode="auto">
              <a:xfrm>
                <a:off x="1091" y="1081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764" name="Line 485"/>
              <p:cNvSpPr>
                <a:spLocks noChangeShapeType="1"/>
              </p:cNvSpPr>
              <p:nvPr/>
            </p:nvSpPr>
            <p:spPr bwMode="auto">
              <a:xfrm>
                <a:off x="1201" y="2251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765" name="Line 490"/>
              <p:cNvSpPr>
                <a:spLocks noChangeShapeType="1"/>
              </p:cNvSpPr>
              <p:nvPr/>
            </p:nvSpPr>
            <p:spPr bwMode="auto">
              <a:xfrm flipV="1">
                <a:off x="702" y="2297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766" name="AutoShape 5"/>
              <p:cNvSpPr>
                <a:spLocks noChangeArrowheads="1"/>
              </p:cNvSpPr>
              <p:nvPr/>
            </p:nvSpPr>
            <p:spPr bwMode="auto">
              <a:xfrm>
                <a:off x="611" y="1843"/>
                <a:ext cx="715" cy="4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OFF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(Default)</a:t>
                </a:r>
              </a:p>
            </p:txBody>
          </p:sp>
          <p:grpSp>
            <p:nvGrpSpPr>
              <p:cNvPr id="25767" name="Group 341"/>
              <p:cNvGrpSpPr>
                <a:grpSpLocks/>
              </p:cNvGrpSpPr>
              <p:nvPr/>
            </p:nvGrpSpPr>
            <p:grpSpPr bwMode="auto">
              <a:xfrm>
                <a:off x="999" y="1262"/>
                <a:ext cx="182" cy="182"/>
                <a:chOff x="2154" y="845"/>
                <a:chExt cx="182" cy="182"/>
              </a:xfrm>
            </p:grpSpPr>
            <p:sp>
              <p:nvSpPr>
                <p:cNvPr id="25808" name="AutoShape 342"/>
                <p:cNvSpPr>
                  <a:spLocks noChangeArrowheads="1"/>
                </p:cNvSpPr>
                <p:nvPr/>
              </p:nvSpPr>
              <p:spPr bwMode="auto">
                <a:xfrm>
                  <a:off x="2154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809" name="Oval 343"/>
                <p:cNvSpPr>
                  <a:spLocks noChangeArrowheads="1"/>
                </p:cNvSpPr>
                <p:nvPr/>
              </p:nvSpPr>
              <p:spPr bwMode="auto">
                <a:xfrm>
                  <a:off x="2197" y="888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810" name="AutoShape 344"/>
                <p:cNvSpPr>
                  <a:spLocks noChangeArrowheads="1"/>
                </p:cNvSpPr>
                <p:nvPr/>
              </p:nvSpPr>
              <p:spPr bwMode="auto">
                <a:xfrm>
                  <a:off x="2219" y="973"/>
                  <a:ext cx="53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3 w 21600"/>
                    <a:gd name="T13" fmla="*/ 4725 h 21600"/>
                    <a:gd name="T14" fmla="*/ 17117 w 21600"/>
                    <a:gd name="T15" fmla="*/ 168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811" name="Rectangle 345"/>
                <p:cNvSpPr>
                  <a:spLocks noChangeArrowheads="1"/>
                </p:cNvSpPr>
                <p:nvPr/>
              </p:nvSpPr>
              <p:spPr bwMode="auto">
                <a:xfrm>
                  <a:off x="2232" y="1015"/>
                  <a:ext cx="27" cy="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812" name="Oval 346"/>
                <p:cNvSpPr>
                  <a:spLocks noChangeArrowheads="1"/>
                </p:cNvSpPr>
                <p:nvPr/>
              </p:nvSpPr>
              <p:spPr bwMode="auto">
                <a:xfrm>
                  <a:off x="2211" y="898"/>
                  <a:ext cx="69" cy="69"/>
                </a:xfrm>
                <a:prstGeom prst="ellipse">
                  <a:avLst/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813" name="AutoShape 347"/>
                <p:cNvSpPr>
                  <a:spLocks noChangeArrowheads="1"/>
                </p:cNvSpPr>
                <p:nvPr/>
              </p:nvSpPr>
              <p:spPr bwMode="auto">
                <a:xfrm>
                  <a:off x="2228" y="952"/>
                  <a:ext cx="35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20 w 21600"/>
                    <a:gd name="T13" fmla="*/ 4469 h 21600"/>
                    <a:gd name="T14" fmla="*/ 17280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68" name="Group 348"/>
              <p:cNvGrpSpPr>
                <a:grpSpLocks/>
              </p:cNvGrpSpPr>
              <p:nvPr/>
            </p:nvGrpSpPr>
            <p:grpSpPr bwMode="auto">
              <a:xfrm>
                <a:off x="999" y="981"/>
                <a:ext cx="182" cy="295"/>
                <a:chOff x="2381" y="788"/>
                <a:chExt cx="182" cy="295"/>
              </a:xfrm>
            </p:grpSpPr>
            <p:sp>
              <p:nvSpPr>
                <p:cNvPr id="25799" name="AutoShape 349"/>
                <p:cNvSpPr>
                  <a:spLocks noChangeArrowheads="1"/>
                </p:cNvSpPr>
                <p:nvPr/>
              </p:nvSpPr>
              <p:spPr bwMode="auto">
                <a:xfrm>
                  <a:off x="2381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800" name="AutoShape 350"/>
                <p:cNvSpPr>
                  <a:spLocks noChangeArrowheads="1"/>
                </p:cNvSpPr>
                <p:nvPr/>
              </p:nvSpPr>
              <p:spPr bwMode="auto">
                <a:xfrm>
                  <a:off x="2455" y="952"/>
                  <a:ext cx="35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20 w 21600"/>
                    <a:gd name="T13" fmla="*/ 4469 h 21600"/>
                    <a:gd name="T14" fmla="*/ 17280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grpSp>
              <p:nvGrpSpPr>
                <p:cNvPr id="25801" name="Group 351"/>
                <p:cNvGrpSpPr>
                  <a:grpSpLocks/>
                </p:cNvGrpSpPr>
                <p:nvPr/>
              </p:nvGrpSpPr>
              <p:grpSpPr bwMode="auto">
                <a:xfrm>
                  <a:off x="2418" y="788"/>
                  <a:ext cx="104" cy="295"/>
                  <a:chOff x="2401" y="788"/>
                  <a:chExt cx="148" cy="295"/>
                </a:xfrm>
              </p:grpSpPr>
              <p:grpSp>
                <p:nvGrpSpPr>
                  <p:cNvPr id="25802" name="Group 352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2401" y="788"/>
                    <a:ext cx="148" cy="295"/>
                    <a:chOff x="1247" y="2160"/>
                    <a:chExt cx="182" cy="363"/>
                  </a:xfrm>
                </p:grpSpPr>
                <p:sp>
                  <p:nvSpPr>
                    <p:cNvPr id="25804" name="AutoShap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7" y="2341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56 w 21600"/>
                        <a:gd name="T13" fmla="*/ 0 h 21600"/>
                        <a:gd name="T14" fmla="*/ 21244 w 21600"/>
                        <a:gd name="T15" fmla="*/ 1293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3086" y="10681"/>
                          </a:moveTo>
                          <a:cubicBezTo>
                            <a:pt x="3151" y="6467"/>
                            <a:pt x="6586" y="3085"/>
                            <a:pt x="10800" y="3086"/>
                          </a:cubicBezTo>
                          <a:cubicBezTo>
                            <a:pt x="15013" y="3086"/>
                            <a:pt x="18448" y="6467"/>
                            <a:pt x="18513" y="10681"/>
                          </a:cubicBezTo>
                          <a:lnTo>
                            <a:pt x="21598" y="10633"/>
                          </a:lnTo>
                          <a:cubicBezTo>
                            <a:pt x="21507" y="4734"/>
                            <a:pt x="16699" y="-1"/>
                            <a:pt x="10799" y="0"/>
                          </a:cubicBezTo>
                          <a:cubicBezTo>
                            <a:pt x="4900" y="0"/>
                            <a:pt x="92" y="4734"/>
                            <a:pt x="1" y="10633"/>
                          </a:cubicBezTo>
                          <a:lnTo>
                            <a:pt x="3086" y="1068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05" name="AutoShape 354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247" y="2160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325" y="10800"/>
                          </a:moveTo>
                          <a:cubicBezTo>
                            <a:pt x="10325" y="10537"/>
                            <a:pt x="10537" y="10325"/>
                            <a:pt x="10800" y="10325"/>
                          </a:cubicBezTo>
                          <a:cubicBezTo>
                            <a:pt x="11062" y="10324"/>
                            <a:pt x="11274" y="10537"/>
                            <a:pt x="11275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lnTo>
                            <a:pt x="10325" y="108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06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2251"/>
                      <a:ext cx="91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807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8" y="2303"/>
                      <a:ext cx="40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2580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875"/>
                    <a:ext cx="11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69" name="Group 358"/>
              <p:cNvGrpSpPr>
                <a:grpSpLocks/>
              </p:cNvGrpSpPr>
              <p:nvPr/>
            </p:nvGrpSpPr>
            <p:grpSpPr bwMode="auto">
              <a:xfrm>
                <a:off x="974" y="1488"/>
                <a:ext cx="203" cy="182"/>
                <a:chOff x="1882" y="845"/>
                <a:chExt cx="203" cy="182"/>
              </a:xfrm>
            </p:grpSpPr>
            <p:sp>
              <p:nvSpPr>
                <p:cNvPr id="25795" name="AutoShape 359"/>
                <p:cNvSpPr>
                  <a:spLocks noChangeArrowheads="1"/>
                </p:cNvSpPr>
                <p:nvPr/>
              </p:nvSpPr>
              <p:spPr bwMode="auto">
                <a:xfrm>
                  <a:off x="1903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96" name="Line 360"/>
                <p:cNvSpPr>
                  <a:spLocks noChangeShapeType="1"/>
                </p:cNvSpPr>
                <p:nvPr/>
              </p:nvSpPr>
              <p:spPr bwMode="auto">
                <a:xfrm>
                  <a:off x="1882" y="953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97" name="Line 361"/>
                <p:cNvSpPr>
                  <a:spLocks noChangeShapeType="1"/>
                </p:cNvSpPr>
                <p:nvPr/>
              </p:nvSpPr>
              <p:spPr bwMode="auto">
                <a:xfrm>
                  <a:off x="2023" y="953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98" name="Line 362"/>
                <p:cNvSpPr>
                  <a:spLocks noChangeShapeType="1"/>
                </p:cNvSpPr>
                <p:nvPr/>
              </p:nvSpPr>
              <p:spPr bwMode="auto">
                <a:xfrm>
                  <a:off x="1946" y="944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70" name="Group 363"/>
              <p:cNvGrpSpPr>
                <a:grpSpLocks/>
              </p:cNvGrpSpPr>
              <p:nvPr/>
            </p:nvGrpSpPr>
            <p:grpSpPr bwMode="auto">
              <a:xfrm>
                <a:off x="747" y="1489"/>
                <a:ext cx="203" cy="182"/>
                <a:chOff x="3539" y="1434"/>
                <a:chExt cx="203" cy="182"/>
              </a:xfrm>
            </p:grpSpPr>
            <p:sp>
              <p:nvSpPr>
                <p:cNvPr id="25790" name="AutoShape 364"/>
                <p:cNvSpPr>
                  <a:spLocks noChangeArrowheads="1"/>
                </p:cNvSpPr>
                <p:nvPr/>
              </p:nvSpPr>
              <p:spPr bwMode="auto">
                <a:xfrm>
                  <a:off x="3560" y="143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5791" name="Group 365"/>
                <p:cNvGrpSpPr>
                  <a:grpSpLocks/>
                </p:cNvGrpSpPr>
                <p:nvPr/>
              </p:nvGrpSpPr>
              <p:grpSpPr bwMode="auto">
                <a:xfrm>
                  <a:off x="3539" y="1480"/>
                  <a:ext cx="203" cy="62"/>
                  <a:chOff x="1895" y="1360"/>
                  <a:chExt cx="203" cy="62"/>
                </a:xfrm>
              </p:grpSpPr>
              <p:sp>
                <p:nvSpPr>
                  <p:cNvPr id="25792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895" y="1422"/>
                    <a:ext cx="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3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2036" y="1422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4" name="Line 3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8" y="1360"/>
                    <a:ext cx="61" cy="6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71" name="Group 500"/>
              <p:cNvGrpSpPr>
                <a:grpSpLocks/>
              </p:cNvGrpSpPr>
              <p:nvPr/>
            </p:nvGrpSpPr>
            <p:grpSpPr bwMode="auto">
              <a:xfrm>
                <a:off x="775" y="1262"/>
                <a:ext cx="182" cy="182"/>
                <a:chOff x="2154" y="845"/>
                <a:chExt cx="182" cy="182"/>
              </a:xfrm>
            </p:grpSpPr>
            <p:sp>
              <p:nvSpPr>
                <p:cNvPr id="25784" name="AutoShape 501"/>
                <p:cNvSpPr>
                  <a:spLocks noChangeArrowheads="1"/>
                </p:cNvSpPr>
                <p:nvPr/>
              </p:nvSpPr>
              <p:spPr bwMode="auto">
                <a:xfrm>
                  <a:off x="2154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85" name="Oval 502"/>
                <p:cNvSpPr>
                  <a:spLocks noChangeArrowheads="1"/>
                </p:cNvSpPr>
                <p:nvPr/>
              </p:nvSpPr>
              <p:spPr bwMode="auto">
                <a:xfrm>
                  <a:off x="2197" y="888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86" name="AutoShape 503"/>
                <p:cNvSpPr>
                  <a:spLocks noChangeArrowheads="1"/>
                </p:cNvSpPr>
                <p:nvPr/>
              </p:nvSpPr>
              <p:spPr bwMode="auto">
                <a:xfrm>
                  <a:off x="2219" y="973"/>
                  <a:ext cx="53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3 w 21600"/>
                    <a:gd name="T13" fmla="*/ 4725 h 21600"/>
                    <a:gd name="T14" fmla="*/ 17117 w 21600"/>
                    <a:gd name="T15" fmla="*/ 168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87" name="Rectangle 504"/>
                <p:cNvSpPr>
                  <a:spLocks noChangeArrowheads="1"/>
                </p:cNvSpPr>
                <p:nvPr/>
              </p:nvSpPr>
              <p:spPr bwMode="auto">
                <a:xfrm>
                  <a:off x="2232" y="1015"/>
                  <a:ext cx="27" cy="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88" name="Oval 505"/>
                <p:cNvSpPr>
                  <a:spLocks noChangeArrowheads="1"/>
                </p:cNvSpPr>
                <p:nvPr/>
              </p:nvSpPr>
              <p:spPr bwMode="auto">
                <a:xfrm>
                  <a:off x="2211" y="898"/>
                  <a:ext cx="69" cy="69"/>
                </a:xfrm>
                <a:prstGeom prst="ellipse">
                  <a:avLst/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89" name="AutoShape 506"/>
                <p:cNvSpPr>
                  <a:spLocks noChangeArrowheads="1"/>
                </p:cNvSpPr>
                <p:nvPr/>
              </p:nvSpPr>
              <p:spPr bwMode="auto">
                <a:xfrm>
                  <a:off x="2228" y="952"/>
                  <a:ext cx="35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20 w 21600"/>
                    <a:gd name="T13" fmla="*/ 4469 h 21600"/>
                    <a:gd name="T14" fmla="*/ 17280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72" name="Group 507"/>
              <p:cNvGrpSpPr>
                <a:grpSpLocks/>
              </p:cNvGrpSpPr>
              <p:nvPr/>
            </p:nvGrpSpPr>
            <p:grpSpPr bwMode="auto">
              <a:xfrm>
                <a:off x="775" y="981"/>
                <a:ext cx="182" cy="295"/>
                <a:chOff x="2381" y="788"/>
                <a:chExt cx="182" cy="295"/>
              </a:xfrm>
            </p:grpSpPr>
            <p:sp>
              <p:nvSpPr>
                <p:cNvPr id="25775" name="AutoShape 508"/>
                <p:cNvSpPr>
                  <a:spLocks noChangeArrowheads="1"/>
                </p:cNvSpPr>
                <p:nvPr/>
              </p:nvSpPr>
              <p:spPr bwMode="auto">
                <a:xfrm>
                  <a:off x="2381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76" name="AutoShape 509"/>
                <p:cNvSpPr>
                  <a:spLocks noChangeArrowheads="1"/>
                </p:cNvSpPr>
                <p:nvPr/>
              </p:nvSpPr>
              <p:spPr bwMode="auto">
                <a:xfrm>
                  <a:off x="2455" y="952"/>
                  <a:ext cx="35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20 w 21600"/>
                    <a:gd name="T13" fmla="*/ 4469 h 21600"/>
                    <a:gd name="T14" fmla="*/ 17280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grpSp>
              <p:nvGrpSpPr>
                <p:cNvPr id="25777" name="Group 510"/>
                <p:cNvGrpSpPr>
                  <a:grpSpLocks/>
                </p:cNvGrpSpPr>
                <p:nvPr/>
              </p:nvGrpSpPr>
              <p:grpSpPr bwMode="auto">
                <a:xfrm>
                  <a:off x="2418" y="788"/>
                  <a:ext cx="104" cy="295"/>
                  <a:chOff x="2401" y="788"/>
                  <a:chExt cx="148" cy="295"/>
                </a:xfrm>
              </p:grpSpPr>
              <p:grpSp>
                <p:nvGrpSpPr>
                  <p:cNvPr id="25778" name="Group 51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2401" y="788"/>
                    <a:ext cx="148" cy="295"/>
                    <a:chOff x="1247" y="2160"/>
                    <a:chExt cx="182" cy="363"/>
                  </a:xfrm>
                </p:grpSpPr>
                <p:sp>
                  <p:nvSpPr>
                    <p:cNvPr id="25780" name="AutoShape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7" y="2341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56 w 21600"/>
                        <a:gd name="T13" fmla="*/ 0 h 21600"/>
                        <a:gd name="T14" fmla="*/ 21244 w 21600"/>
                        <a:gd name="T15" fmla="*/ 1293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3086" y="10681"/>
                          </a:moveTo>
                          <a:cubicBezTo>
                            <a:pt x="3151" y="6467"/>
                            <a:pt x="6586" y="3085"/>
                            <a:pt x="10800" y="3086"/>
                          </a:cubicBezTo>
                          <a:cubicBezTo>
                            <a:pt x="15013" y="3086"/>
                            <a:pt x="18448" y="6467"/>
                            <a:pt x="18513" y="10681"/>
                          </a:cubicBezTo>
                          <a:lnTo>
                            <a:pt x="21598" y="10633"/>
                          </a:lnTo>
                          <a:cubicBezTo>
                            <a:pt x="21507" y="4734"/>
                            <a:pt x="16699" y="-1"/>
                            <a:pt x="10799" y="0"/>
                          </a:cubicBezTo>
                          <a:cubicBezTo>
                            <a:pt x="4900" y="0"/>
                            <a:pt x="92" y="4734"/>
                            <a:pt x="1" y="10633"/>
                          </a:cubicBezTo>
                          <a:lnTo>
                            <a:pt x="3086" y="1068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81" name="AutoShape 51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247" y="2160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325" y="10800"/>
                          </a:moveTo>
                          <a:cubicBezTo>
                            <a:pt x="10325" y="10537"/>
                            <a:pt x="10537" y="10325"/>
                            <a:pt x="10800" y="10325"/>
                          </a:cubicBezTo>
                          <a:cubicBezTo>
                            <a:pt x="11062" y="10324"/>
                            <a:pt x="11274" y="10537"/>
                            <a:pt x="11275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lnTo>
                            <a:pt x="10325" y="108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82" name="Rectangle 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2251"/>
                      <a:ext cx="91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783" name="Rectangle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8" y="2303"/>
                      <a:ext cx="40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25779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875"/>
                    <a:ext cx="11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25773" name="AutoShape 518"/>
              <p:cNvCxnSpPr>
                <a:cxnSpLocks noChangeShapeType="1"/>
                <a:stCxn id="25790" idx="2"/>
                <a:endCxn id="25766" idx="0"/>
              </p:cNvCxnSpPr>
              <p:nvPr/>
            </p:nvCxnSpPr>
            <p:spPr bwMode="auto">
              <a:xfrm>
                <a:off x="859" y="1671"/>
                <a:ext cx="110" cy="160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774" name="AutoShape 519"/>
              <p:cNvCxnSpPr>
                <a:cxnSpLocks noChangeShapeType="1"/>
                <a:stCxn id="25795" idx="2"/>
                <a:endCxn id="25766" idx="0"/>
              </p:cNvCxnSpPr>
              <p:nvPr/>
            </p:nvCxnSpPr>
            <p:spPr bwMode="auto">
              <a:xfrm flipH="1">
                <a:off x="969" y="1670"/>
                <a:ext cx="117" cy="161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614" name="Text Box 534"/>
            <p:cNvSpPr txBox="1">
              <a:spLocks noChangeArrowheads="1"/>
            </p:cNvSpPr>
            <p:nvPr/>
          </p:nvSpPr>
          <p:spPr bwMode="auto">
            <a:xfrm>
              <a:off x="566" y="2660"/>
              <a:ext cx="34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/>
                <a:t>serial bus</a:t>
              </a:r>
            </a:p>
          </p:txBody>
        </p:sp>
        <p:grpSp>
          <p:nvGrpSpPr>
            <p:cNvPr id="25615" name="Group 546"/>
            <p:cNvGrpSpPr>
              <a:grpSpLocks/>
            </p:cNvGrpSpPr>
            <p:nvPr/>
          </p:nvGrpSpPr>
          <p:grpSpPr bwMode="auto">
            <a:xfrm>
              <a:off x="1473" y="2523"/>
              <a:ext cx="182" cy="182"/>
              <a:chOff x="4534" y="1207"/>
              <a:chExt cx="182" cy="182"/>
            </a:xfrm>
          </p:grpSpPr>
          <p:sp>
            <p:nvSpPr>
              <p:cNvPr id="25760" name="AutoShape 547"/>
              <p:cNvSpPr>
                <a:spLocks noChangeArrowheads="1"/>
              </p:cNvSpPr>
              <p:nvPr/>
            </p:nvSpPr>
            <p:spPr bwMode="auto">
              <a:xfrm>
                <a:off x="4534" y="1207"/>
                <a:ext cx="182" cy="182"/>
              </a:xfrm>
              <a:prstGeom prst="roundRect">
                <a:avLst>
                  <a:gd name="adj" fmla="val 16667"/>
                </a:avLst>
              </a:prstGeom>
              <a:solidFill>
                <a:srgbClr val="0000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761" name="Text Box 548"/>
              <p:cNvSpPr txBox="1">
                <a:spLocks noChangeArrowheads="1"/>
              </p:cNvSpPr>
              <p:nvPr/>
            </p:nvSpPr>
            <p:spPr bwMode="auto">
              <a:xfrm>
                <a:off x="4604" y="1216"/>
                <a:ext cx="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ITC Bookman" pitchFamily="18" charset="0"/>
                  </a:rPr>
                  <a:t>i</a:t>
                </a:r>
              </a:p>
            </p:txBody>
          </p:sp>
        </p:grpSp>
        <p:grpSp>
          <p:nvGrpSpPr>
            <p:cNvPr id="25616" name="Group 740"/>
            <p:cNvGrpSpPr>
              <a:grpSpLocks/>
            </p:cNvGrpSpPr>
            <p:nvPr/>
          </p:nvGrpSpPr>
          <p:grpSpPr bwMode="auto">
            <a:xfrm>
              <a:off x="667" y="1027"/>
              <a:ext cx="3166" cy="1587"/>
              <a:chOff x="1881" y="1027"/>
              <a:chExt cx="3166" cy="1587"/>
            </a:xfrm>
          </p:grpSpPr>
          <p:sp>
            <p:nvSpPr>
              <p:cNvPr id="25617" name="Line 542"/>
              <p:cNvSpPr>
                <a:spLocks noChangeShapeType="1"/>
              </p:cNvSpPr>
              <p:nvPr/>
            </p:nvSpPr>
            <p:spPr bwMode="auto">
              <a:xfrm>
                <a:off x="4444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18" name="Line 496"/>
              <p:cNvSpPr>
                <a:spLocks noChangeShapeType="1"/>
              </p:cNvSpPr>
              <p:nvPr/>
            </p:nvSpPr>
            <p:spPr bwMode="auto">
              <a:xfrm>
                <a:off x="4694" y="135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19" name="Line 497"/>
              <p:cNvSpPr>
                <a:spLocks noChangeShapeType="1"/>
              </p:cNvSpPr>
              <p:nvPr/>
            </p:nvSpPr>
            <p:spPr bwMode="auto">
              <a:xfrm>
                <a:off x="4943" y="1126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0" name="Line 495"/>
              <p:cNvSpPr>
                <a:spLocks noChangeShapeType="1"/>
              </p:cNvSpPr>
              <p:nvPr/>
            </p:nvSpPr>
            <p:spPr bwMode="auto">
              <a:xfrm>
                <a:off x="3514" y="1117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1" name="Line 486"/>
              <p:cNvSpPr>
                <a:spLocks noChangeShapeType="1"/>
              </p:cNvSpPr>
              <p:nvPr/>
            </p:nvSpPr>
            <p:spPr bwMode="auto">
              <a:xfrm>
                <a:off x="2516" y="2272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2" name="Line 487"/>
              <p:cNvSpPr>
                <a:spLocks noChangeShapeType="1"/>
              </p:cNvSpPr>
              <p:nvPr/>
            </p:nvSpPr>
            <p:spPr bwMode="auto">
              <a:xfrm>
                <a:off x="3786" y="2272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3" name="Line 488"/>
              <p:cNvSpPr>
                <a:spLocks noChangeShapeType="1"/>
              </p:cNvSpPr>
              <p:nvPr/>
            </p:nvSpPr>
            <p:spPr bwMode="auto">
              <a:xfrm>
                <a:off x="4966" y="2272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4" name="Line 491"/>
              <p:cNvSpPr>
                <a:spLocks noChangeShapeType="1"/>
              </p:cNvSpPr>
              <p:nvPr/>
            </p:nvSpPr>
            <p:spPr bwMode="auto">
              <a:xfrm flipV="1">
                <a:off x="1972" y="2297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5" name="Line 492"/>
              <p:cNvSpPr>
                <a:spLocks noChangeShapeType="1"/>
              </p:cNvSpPr>
              <p:nvPr/>
            </p:nvSpPr>
            <p:spPr bwMode="auto">
              <a:xfrm flipV="1">
                <a:off x="3242" y="2297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6" name="Line 493"/>
              <p:cNvSpPr>
                <a:spLocks noChangeShapeType="1"/>
              </p:cNvSpPr>
              <p:nvPr/>
            </p:nvSpPr>
            <p:spPr bwMode="auto">
              <a:xfrm flipV="1">
                <a:off x="4422" y="2297"/>
                <a:ext cx="0" cy="317"/>
              </a:xfrm>
              <a:prstGeom prst="lin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27" name="AutoShape 6"/>
              <p:cNvSpPr>
                <a:spLocks noChangeArrowheads="1"/>
              </p:cNvSpPr>
              <p:nvPr/>
            </p:nvSpPr>
            <p:spPr bwMode="auto">
              <a:xfrm>
                <a:off x="1881" y="1843"/>
                <a:ext cx="714" cy="4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ON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30 min</a:t>
                </a:r>
              </a:p>
            </p:txBody>
          </p:sp>
          <p:sp>
            <p:nvSpPr>
              <p:cNvPr id="25628" name="AutoShape 7"/>
              <p:cNvSpPr>
                <a:spLocks noChangeArrowheads="1"/>
              </p:cNvSpPr>
              <p:nvPr/>
            </p:nvSpPr>
            <p:spPr bwMode="auto">
              <a:xfrm>
                <a:off x="3151" y="1662"/>
                <a:ext cx="715" cy="61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25629" name="AutoShape 8"/>
              <p:cNvSpPr>
                <a:spLocks noChangeArrowheads="1"/>
              </p:cNvSpPr>
              <p:nvPr/>
            </p:nvSpPr>
            <p:spPr bwMode="auto">
              <a:xfrm>
                <a:off x="4333" y="1843"/>
                <a:ext cx="714" cy="4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Fade out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3 sec</a:t>
                </a:r>
              </a:p>
            </p:txBody>
          </p:sp>
          <p:sp>
            <p:nvSpPr>
              <p:cNvPr id="25630" name="Line 499"/>
              <p:cNvSpPr>
                <a:spLocks noChangeShapeType="1"/>
              </p:cNvSpPr>
              <p:nvPr/>
            </p:nvSpPr>
            <p:spPr bwMode="auto">
              <a:xfrm>
                <a:off x="2467" y="1353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631" name="Line 498"/>
              <p:cNvSpPr>
                <a:spLocks noChangeShapeType="1"/>
              </p:cNvSpPr>
              <p:nvPr/>
            </p:nvSpPr>
            <p:spPr bwMode="auto">
              <a:xfrm>
                <a:off x="2237" y="1353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25632" name="Group 302"/>
              <p:cNvGrpSpPr>
                <a:grpSpLocks/>
              </p:cNvGrpSpPr>
              <p:nvPr/>
            </p:nvGrpSpPr>
            <p:grpSpPr bwMode="auto">
              <a:xfrm>
                <a:off x="1898" y="1489"/>
                <a:ext cx="203" cy="182"/>
                <a:chOff x="3539" y="1434"/>
                <a:chExt cx="203" cy="182"/>
              </a:xfrm>
            </p:grpSpPr>
            <p:sp>
              <p:nvSpPr>
                <p:cNvPr id="25755" name="AutoShape 303"/>
                <p:cNvSpPr>
                  <a:spLocks noChangeArrowheads="1"/>
                </p:cNvSpPr>
                <p:nvPr/>
              </p:nvSpPr>
              <p:spPr bwMode="auto">
                <a:xfrm>
                  <a:off x="3560" y="143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5756" name="Group 304"/>
                <p:cNvGrpSpPr>
                  <a:grpSpLocks/>
                </p:cNvGrpSpPr>
                <p:nvPr/>
              </p:nvGrpSpPr>
              <p:grpSpPr bwMode="auto">
                <a:xfrm>
                  <a:off x="3539" y="1480"/>
                  <a:ext cx="203" cy="62"/>
                  <a:chOff x="1895" y="1360"/>
                  <a:chExt cx="203" cy="62"/>
                </a:xfrm>
              </p:grpSpPr>
              <p:sp>
                <p:nvSpPr>
                  <p:cNvPr id="25757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895" y="1422"/>
                    <a:ext cx="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8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2036" y="1422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9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8" y="1360"/>
                    <a:ext cx="61" cy="6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33" name="Group 308"/>
              <p:cNvGrpSpPr>
                <a:grpSpLocks/>
              </p:cNvGrpSpPr>
              <p:nvPr/>
            </p:nvGrpSpPr>
            <p:grpSpPr bwMode="auto">
              <a:xfrm>
                <a:off x="2125" y="1489"/>
                <a:ext cx="203" cy="182"/>
                <a:chOff x="3539" y="1434"/>
                <a:chExt cx="203" cy="182"/>
              </a:xfrm>
            </p:grpSpPr>
            <p:sp>
              <p:nvSpPr>
                <p:cNvPr id="25750" name="AutoShape 309"/>
                <p:cNvSpPr>
                  <a:spLocks noChangeArrowheads="1"/>
                </p:cNvSpPr>
                <p:nvPr/>
              </p:nvSpPr>
              <p:spPr bwMode="auto">
                <a:xfrm>
                  <a:off x="3560" y="143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5751" name="Group 310"/>
                <p:cNvGrpSpPr>
                  <a:grpSpLocks/>
                </p:cNvGrpSpPr>
                <p:nvPr/>
              </p:nvGrpSpPr>
              <p:grpSpPr bwMode="auto">
                <a:xfrm>
                  <a:off x="3539" y="1480"/>
                  <a:ext cx="203" cy="62"/>
                  <a:chOff x="1895" y="1360"/>
                  <a:chExt cx="203" cy="62"/>
                </a:xfrm>
              </p:grpSpPr>
              <p:sp>
                <p:nvSpPr>
                  <p:cNvPr id="25752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895" y="1422"/>
                    <a:ext cx="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3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2036" y="1422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54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8" y="1360"/>
                    <a:ext cx="61" cy="6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34" name="Group 314"/>
              <p:cNvGrpSpPr>
                <a:grpSpLocks/>
              </p:cNvGrpSpPr>
              <p:nvPr/>
            </p:nvGrpSpPr>
            <p:grpSpPr bwMode="auto">
              <a:xfrm>
                <a:off x="2145" y="1262"/>
                <a:ext cx="182" cy="182"/>
                <a:chOff x="1450" y="845"/>
                <a:chExt cx="182" cy="182"/>
              </a:xfrm>
            </p:grpSpPr>
            <p:sp>
              <p:nvSpPr>
                <p:cNvPr id="25741" name="AutoShape 315"/>
                <p:cNvSpPr>
                  <a:spLocks noChangeArrowheads="1"/>
                </p:cNvSpPr>
                <p:nvPr/>
              </p:nvSpPr>
              <p:spPr bwMode="auto">
                <a:xfrm>
                  <a:off x="1450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42" name="Oval 316"/>
                <p:cNvSpPr>
                  <a:spLocks noChangeArrowheads="1"/>
                </p:cNvSpPr>
                <p:nvPr/>
              </p:nvSpPr>
              <p:spPr bwMode="auto">
                <a:xfrm>
                  <a:off x="1493" y="888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43" name="AutoShape 317"/>
                <p:cNvSpPr>
                  <a:spLocks noChangeArrowheads="1"/>
                </p:cNvSpPr>
                <p:nvPr/>
              </p:nvSpPr>
              <p:spPr bwMode="auto">
                <a:xfrm>
                  <a:off x="1515" y="973"/>
                  <a:ext cx="53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3 w 21600"/>
                    <a:gd name="T13" fmla="*/ 4725 h 21600"/>
                    <a:gd name="T14" fmla="*/ 17117 w 21600"/>
                    <a:gd name="T15" fmla="*/ 168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44" name="Rectangle 318"/>
                <p:cNvSpPr>
                  <a:spLocks noChangeArrowheads="1"/>
                </p:cNvSpPr>
                <p:nvPr/>
              </p:nvSpPr>
              <p:spPr bwMode="auto">
                <a:xfrm>
                  <a:off x="1528" y="1015"/>
                  <a:ext cx="27" cy="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4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1540" y="845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46" name="Line 320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1593" y="863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47" name="Line 32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16" y="91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48" name="Line 322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1485" y="869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49" name="Line 3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467" y="91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35" name="Group 325"/>
              <p:cNvGrpSpPr>
                <a:grpSpLocks/>
              </p:cNvGrpSpPr>
              <p:nvPr/>
            </p:nvGrpSpPr>
            <p:grpSpPr bwMode="auto">
              <a:xfrm>
                <a:off x="2352" y="1489"/>
                <a:ext cx="203" cy="182"/>
                <a:chOff x="3539" y="1434"/>
                <a:chExt cx="203" cy="182"/>
              </a:xfrm>
            </p:grpSpPr>
            <p:sp>
              <p:nvSpPr>
                <p:cNvPr id="25736" name="AutoShape 326"/>
                <p:cNvSpPr>
                  <a:spLocks noChangeArrowheads="1"/>
                </p:cNvSpPr>
                <p:nvPr/>
              </p:nvSpPr>
              <p:spPr bwMode="auto">
                <a:xfrm>
                  <a:off x="3560" y="143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5737" name="Group 327"/>
                <p:cNvGrpSpPr>
                  <a:grpSpLocks/>
                </p:cNvGrpSpPr>
                <p:nvPr/>
              </p:nvGrpSpPr>
              <p:grpSpPr bwMode="auto">
                <a:xfrm>
                  <a:off x="3539" y="1480"/>
                  <a:ext cx="203" cy="62"/>
                  <a:chOff x="1895" y="1360"/>
                  <a:chExt cx="203" cy="62"/>
                </a:xfrm>
              </p:grpSpPr>
              <p:sp>
                <p:nvSpPr>
                  <p:cNvPr id="25738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895" y="1422"/>
                    <a:ext cx="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9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036" y="1422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40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8" y="1360"/>
                    <a:ext cx="61" cy="6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36" name="Group 335"/>
              <p:cNvGrpSpPr>
                <a:grpSpLocks/>
              </p:cNvGrpSpPr>
              <p:nvPr/>
            </p:nvGrpSpPr>
            <p:grpSpPr bwMode="auto">
              <a:xfrm>
                <a:off x="2375" y="1262"/>
                <a:ext cx="182" cy="182"/>
                <a:chOff x="2823" y="1344"/>
                <a:chExt cx="182" cy="182"/>
              </a:xfrm>
            </p:grpSpPr>
            <p:grpSp>
              <p:nvGrpSpPr>
                <p:cNvPr id="25731" name="Group 336"/>
                <p:cNvGrpSpPr>
                  <a:grpSpLocks/>
                </p:cNvGrpSpPr>
                <p:nvPr/>
              </p:nvGrpSpPr>
              <p:grpSpPr bwMode="auto">
                <a:xfrm>
                  <a:off x="2823" y="1344"/>
                  <a:ext cx="182" cy="182"/>
                  <a:chOff x="2823" y="1344"/>
                  <a:chExt cx="182" cy="182"/>
                </a:xfrm>
              </p:grpSpPr>
              <p:sp>
                <p:nvSpPr>
                  <p:cNvPr id="25734" name="AutoShape 337"/>
                  <p:cNvSpPr>
                    <a:spLocks noChangeArrowheads="1"/>
                  </p:cNvSpPr>
                  <p:nvPr/>
                </p:nvSpPr>
                <p:spPr bwMode="auto">
                  <a:xfrm>
                    <a:off x="2823" y="1344"/>
                    <a:ext cx="182" cy="1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735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1387"/>
                    <a:ext cx="97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5732" name="AutoShape 339"/>
                <p:cNvSpPr>
                  <a:spLocks noChangeArrowheads="1"/>
                </p:cNvSpPr>
                <p:nvPr/>
              </p:nvSpPr>
              <p:spPr bwMode="auto">
                <a:xfrm>
                  <a:off x="2888" y="1472"/>
                  <a:ext cx="53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3 w 21600"/>
                    <a:gd name="T13" fmla="*/ 4725 h 21600"/>
                    <a:gd name="T14" fmla="*/ 17117 w 21600"/>
                    <a:gd name="T15" fmla="*/ 168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33" name="Rectangle 340"/>
                <p:cNvSpPr>
                  <a:spLocks noChangeArrowheads="1"/>
                </p:cNvSpPr>
                <p:nvPr/>
              </p:nvSpPr>
              <p:spPr bwMode="auto">
                <a:xfrm>
                  <a:off x="2901" y="1514"/>
                  <a:ext cx="27" cy="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5637" name="Group 369"/>
              <p:cNvGrpSpPr>
                <a:grpSpLocks/>
              </p:cNvGrpSpPr>
              <p:nvPr/>
            </p:nvGrpSpPr>
            <p:grpSpPr bwMode="auto">
              <a:xfrm>
                <a:off x="3427" y="1254"/>
                <a:ext cx="182" cy="182"/>
                <a:chOff x="1450" y="845"/>
                <a:chExt cx="182" cy="182"/>
              </a:xfrm>
            </p:grpSpPr>
            <p:sp>
              <p:nvSpPr>
                <p:cNvPr id="25722" name="AutoShape 370"/>
                <p:cNvSpPr>
                  <a:spLocks noChangeArrowheads="1"/>
                </p:cNvSpPr>
                <p:nvPr/>
              </p:nvSpPr>
              <p:spPr bwMode="auto">
                <a:xfrm>
                  <a:off x="1450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3" name="Oval 371"/>
                <p:cNvSpPr>
                  <a:spLocks noChangeArrowheads="1"/>
                </p:cNvSpPr>
                <p:nvPr/>
              </p:nvSpPr>
              <p:spPr bwMode="auto">
                <a:xfrm>
                  <a:off x="1493" y="888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4" name="AutoShape 372"/>
                <p:cNvSpPr>
                  <a:spLocks noChangeArrowheads="1"/>
                </p:cNvSpPr>
                <p:nvPr/>
              </p:nvSpPr>
              <p:spPr bwMode="auto">
                <a:xfrm>
                  <a:off x="1515" y="973"/>
                  <a:ext cx="53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3 w 21600"/>
                    <a:gd name="T13" fmla="*/ 4725 h 21600"/>
                    <a:gd name="T14" fmla="*/ 17117 w 21600"/>
                    <a:gd name="T15" fmla="*/ 168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25" name="Rectangle 373"/>
                <p:cNvSpPr>
                  <a:spLocks noChangeArrowheads="1"/>
                </p:cNvSpPr>
                <p:nvPr/>
              </p:nvSpPr>
              <p:spPr bwMode="auto">
                <a:xfrm>
                  <a:off x="1528" y="1015"/>
                  <a:ext cx="27" cy="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6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1540" y="845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27" name="Line 375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1593" y="863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28" name="Line 37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16" y="91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29" name="Line 377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1485" y="869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30" name="Line 37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467" y="91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38" name="Group 379"/>
              <p:cNvGrpSpPr>
                <a:grpSpLocks/>
              </p:cNvGrpSpPr>
              <p:nvPr/>
            </p:nvGrpSpPr>
            <p:grpSpPr bwMode="auto">
              <a:xfrm>
                <a:off x="3406" y="1027"/>
                <a:ext cx="203" cy="182"/>
                <a:chOff x="1882" y="845"/>
                <a:chExt cx="203" cy="182"/>
              </a:xfrm>
            </p:grpSpPr>
            <p:sp>
              <p:nvSpPr>
                <p:cNvPr id="25718" name="AutoShape 380"/>
                <p:cNvSpPr>
                  <a:spLocks noChangeArrowheads="1"/>
                </p:cNvSpPr>
                <p:nvPr/>
              </p:nvSpPr>
              <p:spPr bwMode="auto">
                <a:xfrm>
                  <a:off x="1903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9" name="Line 381"/>
                <p:cNvSpPr>
                  <a:spLocks noChangeShapeType="1"/>
                </p:cNvSpPr>
                <p:nvPr/>
              </p:nvSpPr>
              <p:spPr bwMode="auto">
                <a:xfrm>
                  <a:off x="1882" y="953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20" name="Line 382"/>
                <p:cNvSpPr>
                  <a:spLocks noChangeShapeType="1"/>
                </p:cNvSpPr>
                <p:nvPr/>
              </p:nvSpPr>
              <p:spPr bwMode="auto">
                <a:xfrm>
                  <a:off x="2023" y="953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21" name="Line 383"/>
                <p:cNvSpPr>
                  <a:spLocks noChangeShapeType="1"/>
                </p:cNvSpPr>
                <p:nvPr/>
              </p:nvSpPr>
              <p:spPr bwMode="auto">
                <a:xfrm>
                  <a:off x="1946" y="944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39" name="Group 384"/>
              <p:cNvGrpSpPr>
                <a:grpSpLocks/>
              </p:cNvGrpSpPr>
              <p:nvPr/>
            </p:nvGrpSpPr>
            <p:grpSpPr bwMode="auto">
              <a:xfrm>
                <a:off x="4580" y="1489"/>
                <a:ext cx="203" cy="182"/>
                <a:chOff x="1882" y="845"/>
                <a:chExt cx="203" cy="182"/>
              </a:xfrm>
            </p:grpSpPr>
            <p:sp>
              <p:nvSpPr>
                <p:cNvPr id="25714" name="AutoShape 385"/>
                <p:cNvSpPr>
                  <a:spLocks noChangeArrowheads="1"/>
                </p:cNvSpPr>
                <p:nvPr/>
              </p:nvSpPr>
              <p:spPr bwMode="auto">
                <a:xfrm>
                  <a:off x="1903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5" name="Line 386"/>
                <p:cNvSpPr>
                  <a:spLocks noChangeShapeType="1"/>
                </p:cNvSpPr>
                <p:nvPr/>
              </p:nvSpPr>
              <p:spPr bwMode="auto">
                <a:xfrm>
                  <a:off x="1882" y="953"/>
                  <a:ext cx="7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16" name="Line 387"/>
                <p:cNvSpPr>
                  <a:spLocks noChangeShapeType="1"/>
                </p:cNvSpPr>
                <p:nvPr/>
              </p:nvSpPr>
              <p:spPr bwMode="auto">
                <a:xfrm>
                  <a:off x="2023" y="953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717" name="Line 388"/>
                <p:cNvSpPr>
                  <a:spLocks noChangeShapeType="1"/>
                </p:cNvSpPr>
                <p:nvPr/>
              </p:nvSpPr>
              <p:spPr bwMode="auto">
                <a:xfrm>
                  <a:off x="1946" y="944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40" name="Group 389"/>
              <p:cNvGrpSpPr>
                <a:grpSpLocks/>
              </p:cNvGrpSpPr>
              <p:nvPr/>
            </p:nvGrpSpPr>
            <p:grpSpPr bwMode="auto">
              <a:xfrm>
                <a:off x="4602" y="1205"/>
                <a:ext cx="182" cy="295"/>
                <a:chOff x="2381" y="788"/>
                <a:chExt cx="182" cy="295"/>
              </a:xfrm>
            </p:grpSpPr>
            <p:sp>
              <p:nvSpPr>
                <p:cNvPr id="25705" name="AutoShape 390"/>
                <p:cNvSpPr>
                  <a:spLocks noChangeArrowheads="1"/>
                </p:cNvSpPr>
                <p:nvPr/>
              </p:nvSpPr>
              <p:spPr bwMode="auto">
                <a:xfrm>
                  <a:off x="2381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06" name="AutoShape 391"/>
                <p:cNvSpPr>
                  <a:spLocks noChangeArrowheads="1"/>
                </p:cNvSpPr>
                <p:nvPr/>
              </p:nvSpPr>
              <p:spPr bwMode="auto">
                <a:xfrm>
                  <a:off x="2455" y="952"/>
                  <a:ext cx="35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20 w 21600"/>
                    <a:gd name="T13" fmla="*/ 4469 h 21600"/>
                    <a:gd name="T14" fmla="*/ 17280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grpSp>
              <p:nvGrpSpPr>
                <p:cNvPr id="25707" name="Group 392"/>
                <p:cNvGrpSpPr>
                  <a:grpSpLocks/>
                </p:cNvGrpSpPr>
                <p:nvPr/>
              </p:nvGrpSpPr>
              <p:grpSpPr bwMode="auto">
                <a:xfrm>
                  <a:off x="2418" y="788"/>
                  <a:ext cx="104" cy="295"/>
                  <a:chOff x="2401" y="788"/>
                  <a:chExt cx="148" cy="295"/>
                </a:xfrm>
              </p:grpSpPr>
              <p:grpSp>
                <p:nvGrpSpPr>
                  <p:cNvPr id="25708" name="Group 393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2401" y="788"/>
                    <a:ext cx="148" cy="295"/>
                    <a:chOff x="1247" y="2160"/>
                    <a:chExt cx="182" cy="363"/>
                  </a:xfrm>
                </p:grpSpPr>
                <p:sp>
                  <p:nvSpPr>
                    <p:cNvPr id="25710" name="AutoShap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7" y="2341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56 w 21600"/>
                        <a:gd name="T13" fmla="*/ 0 h 21600"/>
                        <a:gd name="T14" fmla="*/ 21244 w 21600"/>
                        <a:gd name="T15" fmla="*/ 1293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3086" y="10681"/>
                          </a:moveTo>
                          <a:cubicBezTo>
                            <a:pt x="3151" y="6467"/>
                            <a:pt x="6586" y="3085"/>
                            <a:pt x="10800" y="3086"/>
                          </a:cubicBezTo>
                          <a:cubicBezTo>
                            <a:pt x="15013" y="3086"/>
                            <a:pt x="18448" y="6467"/>
                            <a:pt x="18513" y="10681"/>
                          </a:cubicBezTo>
                          <a:lnTo>
                            <a:pt x="21598" y="10633"/>
                          </a:lnTo>
                          <a:cubicBezTo>
                            <a:pt x="21507" y="4734"/>
                            <a:pt x="16699" y="-1"/>
                            <a:pt x="10799" y="0"/>
                          </a:cubicBezTo>
                          <a:cubicBezTo>
                            <a:pt x="4900" y="0"/>
                            <a:pt x="92" y="4734"/>
                            <a:pt x="1" y="10633"/>
                          </a:cubicBezTo>
                          <a:lnTo>
                            <a:pt x="3086" y="1068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11" name="AutoShape 39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247" y="2160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325" y="10800"/>
                          </a:moveTo>
                          <a:cubicBezTo>
                            <a:pt x="10325" y="10537"/>
                            <a:pt x="10537" y="10325"/>
                            <a:pt x="10800" y="10325"/>
                          </a:cubicBezTo>
                          <a:cubicBezTo>
                            <a:pt x="11062" y="10324"/>
                            <a:pt x="11274" y="10537"/>
                            <a:pt x="11275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lnTo>
                            <a:pt x="10325" y="108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12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2251"/>
                      <a:ext cx="91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713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8" y="2303"/>
                      <a:ext cx="40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25709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875"/>
                    <a:ext cx="11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41" name="Group 399"/>
              <p:cNvGrpSpPr>
                <a:grpSpLocks/>
              </p:cNvGrpSpPr>
              <p:nvPr/>
            </p:nvGrpSpPr>
            <p:grpSpPr bwMode="auto">
              <a:xfrm>
                <a:off x="4828" y="1488"/>
                <a:ext cx="203" cy="182"/>
                <a:chOff x="3539" y="1434"/>
                <a:chExt cx="203" cy="182"/>
              </a:xfrm>
            </p:grpSpPr>
            <p:sp>
              <p:nvSpPr>
                <p:cNvPr id="25700" name="AutoShape 400"/>
                <p:cNvSpPr>
                  <a:spLocks noChangeArrowheads="1"/>
                </p:cNvSpPr>
                <p:nvPr/>
              </p:nvSpPr>
              <p:spPr bwMode="auto">
                <a:xfrm>
                  <a:off x="3560" y="1434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5701" name="Group 401"/>
                <p:cNvGrpSpPr>
                  <a:grpSpLocks/>
                </p:cNvGrpSpPr>
                <p:nvPr/>
              </p:nvGrpSpPr>
              <p:grpSpPr bwMode="auto">
                <a:xfrm>
                  <a:off x="3539" y="1480"/>
                  <a:ext cx="203" cy="62"/>
                  <a:chOff x="1895" y="1360"/>
                  <a:chExt cx="203" cy="62"/>
                </a:xfrm>
              </p:grpSpPr>
              <p:sp>
                <p:nvSpPr>
                  <p:cNvPr id="25702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895" y="1422"/>
                    <a:ext cx="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3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2036" y="1422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4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8" y="1360"/>
                    <a:ext cx="61" cy="6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42" name="Group 405"/>
              <p:cNvGrpSpPr>
                <a:grpSpLocks/>
              </p:cNvGrpSpPr>
              <p:nvPr/>
            </p:nvGrpSpPr>
            <p:grpSpPr bwMode="auto">
              <a:xfrm>
                <a:off x="4851" y="1205"/>
                <a:ext cx="182" cy="295"/>
                <a:chOff x="2381" y="788"/>
                <a:chExt cx="182" cy="295"/>
              </a:xfrm>
            </p:grpSpPr>
            <p:sp>
              <p:nvSpPr>
                <p:cNvPr id="25691" name="AutoShape 406"/>
                <p:cNvSpPr>
                  <a:spLocks noChangeArrowheads="1"/>
                </p:cNvSpPr>
                <p:nvPr/>
              </p:nvSpPr>
              <p:spPr bwMode="auto">
                <a:xfrm>
                  <a:off x="2381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92" name="AutoShape 407"/>
                <p:cNvSpPr>
                  <a:spLocks noChangeArrowheads="1"/>
                </p:cNvSpPr>
                <p:nvPr/>
              </p:nvSpPr>
              <p:spPr bwMode="auto">
                <a:xfrm>
                  <a:off x="2455" y="952"/>
                  <a:ext cx="35" cy="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20 w 21600"/>
                    <a:gd name="T13" fmla="*/ 4469 h 21600"/>
                    <a:gd name="T14" fmla="*/ 17280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grpSp>
              <p:nvGrpSpPr>
                <p:cNvPr id="25693" name="Group 408"/>
                <p:cNvGrpSpPr>
                  <a:grpSpLocks/>
                </p:cNvGrpSpPr>
                <p:nvPr/>
              </p:nvGrpSpPr>
              <p:grpSpPr bwMode="auto">
                <a:xfrm>
                  <a:off x="2418" y="788"/>
                  <a:ext cx="104" cy="295"/>
                  <a:chOff x="2401" y="788"/>
                  <a:chExt cx="148" cy="295"/>
                </a:xfrm>
              </p:grpSpPr>
              <p:grpSp>
                <p:nvGrpSpPr>
                  <p:cNvPr id="25694" name="Group 409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2401" y="788"/>
                    <a:ext cx="148" cy="295"/>
                    <a:chOff x="1247" y="2160"/>
                    <a:chExt cx="182" cy="363"/>
                  </a:xfrm>
                </p:grpSpPr>
                <p:sp>
                  <p:nvSpPr>
                    <p:cNvPr id="25696" name="AutoShap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7" y="2341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56 w 21600"/>
                        <a:gd name="T13" fmla="*/ 0 h 21600"/>
                        <a:gd name="T14" fmla="*/ 21244 w 21600"/>
                        <a:gd name="T15" fmla="*/ 1293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3086" y="10681"/>
                          </a:moveTo>
                          <a:cubicBezTo>
                            <a:pt x="3151" y="6467"/>
                            <a:pt x="6586" y="3085"/>
                            <a:pt x="10800" y="3086"/>
                          </a:cubicBezTo>
                          <a:cubicBezTo>
                            <a:pt x="15013" y="3086"/>
                            <a:pt x="18448" y="6467"/>
                            <a:pt x="18513" y="10681"/>
                          </a:cubicBezTo>
                          <a:lnTo>
                            <a:pt x="21598" y="10633"/>
                          </a:lnTo>
                          <a:cubicBezTo>
                            <a:pt x="21507" y="4734"/>
                            <a:pt x="16699" y="-1"/>
                            <a:pt x="10799" y="0"/>
                          </a:cubicBezTo>
                          <a:cubicBezTo>
                            <a:pt x="4900" y="0"/>
                            <a:pt x="92" y="4734"/>
                            <a:pt x="1" y="10633"/>
                          </a:cubicBezTo>
                          <a:lnTo>
                            <a:pt x="3086" y="1068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97" name="AutoShape 41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247" y="2160"/>
                      <a:ext cx="182" cy="18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77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325" y="10800"/>
                          </a:moveTo>
                          <a:cubicBezTo>
                            <a:pt x="10325" y="10537"/>
                            <a:pt x="10537" y="10325"/>
                            <a:pt x="10800" y="10325"/>
                          </a:cubicBezTo>
                          <a:cubicBezTo>
                            <a:pt x="11062" y="10324"/>
                            <a:pt x="11274" y="10537"/>
                            <a:pt x="11275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lnTo>
                            <a:pt x="10325" y="108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98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2251"/>
                      <a:ext cx="91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99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8" y="2303"/>
                      <a:ext cx="40" cy="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2569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875"/>
                    <a:ext cx="11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43" name="Group 415"/>
              <p:cNvGrpSpPr>
                <a:grpSpLocks/>
              </p:cNvGrpSpPr>
              <p:nvPr/>
            </p:nvGrpSpPr>
            <p:grpSpPr bwMode="auto">
              <a:xfrm>
                <a:off x="4851" y="1033"/>
                <a:ext cx="182" cy="182"/>
                <a:chOff x="1450" y="845"/>
                <a:chExt cx="182" cy="182"/>
              </a:xfrm>
            </p:grpSpPr>
            <p:sp>
              <p:nvSpPr>
                <p:cNvPr id="25682" name="AutoShape 416"/>
                <p:cNvSpPr>
                  <a:spLocks noChangeArrowheads="1"/>
                </p:cNvSpPr>
                <p:nvPr/>
              </p:nvSpPr>
              <p:spPr bwMode="auto">
                <a:xfrm>
                  <a:off x="1450" y="845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83" name="Oval 417"/>
                <p:cNvSpPr>
                  <a:spLocks noChangeArrowheads="1"/>
                </p:cNvSpPr>
                <p:nvPr/>
              </p:nvSpPr>
              <p:spPr bwMode="auto">
                <a:xfrm>
                  <a:off x="1493" y="888"/>
                  <a:ext cx="97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84" name="AutoShape 418"/>
                <p:cNvSpPr>
                  <a:spLocks noChangeArrowheads="1"/>
                </p:cNvSpPr>
                <p:nvPr/>
              </p:nvSpPr>
              <p:spPr bwMode="auto">
                <a:xfrm>
                  <a:off x="1515" y="973"/>
                  <a:ext cx="53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3 w 21600"/>
                    <a:gd name="T13" fmla="*/ 4725 h 21600"/>
                    <a:gd name="T14" fmla="*/ 17117 w 21600"/>
                    <a:gd name="T15" fmla="*/ 168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685" name="Rectangle 419"/>
                <p:cNvSpPr>
                  <a:spLocks noChangeArrowheads="1"/>
                </p:cNvSpPr>
                <p:nvPr/>
              </p:nvSpPr>
              <p:spPr bwMode="auto">
                <a:xfrm>
                  <a:off x="1528" y="1015"/>
                  <a:ext cx="27" cy="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86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1540" y="845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687" name="Line 421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1593" y="863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688" name="Line 42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16" y="91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689" name="Line 423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1485" y="869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690" name="Line 42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467" y="91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44" name="Group 450"/>
              <p:cNvGrpSpPr>
                <a:grpSpLocks/>
              </p:cNvGrpSpPr>
              <p:nvPr/>
            </p:nvGrpSpPr>
            <p:grpSpPr bwMode="auto">
              <a:xfrm>
                <a:off x="3197" y="1254"/>
                <a:ext cx="182" cy="182"/>
                <a:chOff x="5078" y="1616"/>
                <a:chExt cx="182" cy="182"/>
              </a:xfrm>
            </p:grpSpPr>
            <p:sp>
              <p:nvSpPr>
                <p:cNvPr id="25673" name="AutoShape 451"/>
                <p:cNvSpPr>
                  <a:spLocks noChangeArrowheads="1"/>
                </p:cNvSpPr>
                <p:nvPr/>
              </p:nvSpPr>
              <p:spPr bwMode="auto">
                <a:xfrm>
                  <a:off x="5078" y="1616"/>
                  <a:ext cx="182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9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5674" name="Group 452"/>
                <p:cNvGrpSpPr>
                  <a:grpSpLocks/>
                </p:cNvGrpSpPr>
                <p:nvPr/>
              </p:nvGrpSpPr>
              <p:grpSpPr bwMode="auto">
                <a:xfrm>
                  <a:off x="5103" y="1681"/>
                  <a:ext cx="136" cy="45"/>
                  <a:chOff x="1383" y="3566"/>
                  <a:chExt cx="1361" cy="408"/>
                </a:xfrm>
              </p:grpSpPr>
              <p:sp>
                <p:nvSpPr>
                  <p:cNvPr id="25675" name="AutoShape 453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3566"/>
                    <a:ext cx="544" cy="40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76" name="Rectangle 454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3657"/>
                    <a:ext cx="817" cy="1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77" name="AutoShape 455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3657"/>
                    <a:ext cx="91" cy="22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78" name="AutoShape 456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3657"/>
                    <a:ext cx="46" cy="91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79" name="AutoShape 457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2607" y="3748"/>
                    <a:ext cx="137" cy="90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80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657"/>
                    <a:ext cx="363" cy="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81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685"/>
                    <a:ext cx="635" cy="3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cxnSp>
            <p:nvCxnSpPr>
              <p:cNvPr id="25645" name="AutoShape 526"/>
              <p:cNvCxnSpPr>
                <a:cxnSpLocks noChangeShapeType="1"/>
                <a:stCxn id="25750" idx="2"/>
                <a:endCxn id="25627" idx="0"/>
              </p:cNvCxnSpPr>
              <p:nvPr/>
            </p:nvCxnSpPr>
            <p:spPr bwMode="auto">
              <a:xfrm>
                <a:off x="2237" y="1671"/>
                <a:ext cx="1" cy="160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46" name="AutoShape 529"/>
              <p:cNvCxnSpPr>
                <a:cxnSpLocks noChangeShapeType="1"/>
                <a:stCxn id="25755" idx="2"/>
                <a:endCxn id="25627" idx="0"/>
              </p:cNvCxnSpPr>
              <p:nvPr/>
            </p:nvCxnSpPr>
            <p:spPr bwMode="auto">
              <a:xfrm>
                <a:off x="2010" y="1671"/>
                <a:ext cx="228" cy="160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47" name="AutoShape 530"/>
              <p:cNvCxnSpPr>
                <a:cxnSpLocks noChangeShapeType="1"/>
                <a:stCxn id="25736" idx="2"/>
                <a:endCxn id="25627" idx="0"/>
              </p:cNvCxnSpPr>
              <p:nvPr/>
            </p:nvCxnSpPr>
            <p:spPr bwMode="auto">
              <a:xfrm flipH="1">
                <a:off x="2238" y="1671"/>
                <a:ext cx="226" cy="160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48" name="AutoShape 535"/>
              <p:cNvCxnSpPr>
                <a:cxnSpLocks noChangeShapeType="1"/>
                <a:stCxn id="25673" idx="2"/>
              </p:cNvCxnSpPr>
              <p:nvPr/>
            </p:nvCxnSpPr>
            <p:spPr bwMode="auto">
              <a:xfrm rot="16200000" flipH="1">
                <a:off x="3362" y="1362"/>
                <a:ext cx="81" cy="230"/>
              </a:xfrm>
              <a:prstGeom prst="bentConnector2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649" name="Group 541"/>
              <p:cNvGrpSpPr>
                <a:grpSpLocks/>
              </p:cNvGrpSpPr>
              <p:nvPr/>
            </p:nvGrpSpPr>
            <p:grpSpPr bwMode="auto">
              <a:xfrm>
                <a:off x="4331" y="1259"/>
                <a:ext cx="203" cy="409"/>
                <a:chOff x="4129" y="2205"/>
                <a:chExt cx="203" cy="409"/>
              </a:xfrm>
            </p:grpSpPr>
            <p:grpSp>
              <p:nvGrpSpPr>
                <p:cNvPr id="25658" name="Group 460"/>
                <p:cNvGrpSpPr>
                  <a:grpSpLocks/>
                </p:cNvGrpSpPr>
                <p:nvPr/>
              </p:nvGrpSpPr>
              <p:grpSpPr bwMode="auto">
                <a:xfrm>
                  <a:off x="4150" y="2205"/>
                  <a:ext cx="182" cy="182"/>
                  <a:chOff x="5078" y="1616"/>
                  <a:chExt cx="182" cy="182"/>
                </a:xfrm>
              </p:grpSpPr>
              <p:sp>
                <p:nvSpPr>
                  <p:cNvPr id="25664" name="AutoShape 461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616"/>
                    <a:ext cx="182" cy="1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25665" name="Group 462"/>
                  <p:cNvGrpSpPr>
                    <a:grpSpLocks/>
                  </p:cNvGrpSpPr>
                  <p:nvPr/>
                </p:nvGrpSpPr>
                <p:grpSpPr bwMode="auto">
                  <a:xfrm>
                    <a:off x="5103" y="1681"/>
                    <a:ext cx="136" cy="45"/>
                    <a:chOff x="1383" y="3566"/>
                    <a:chExt cx="1361" cy="408"/>
                  </a:xfrm>
                </p:grpSpPr>
                <p:sp>
                  <p:nvSpPr>
                    <p:cNvPr id="25666" name="AutoShap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3" y="3566"/>
                      <a:ext cx="544" cy="40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67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1" y="3657"/>
                      <a:ext cx="817" cy="1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68" name="AutoShap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4" y="3657"/>
                      <a:ext cx="91" cy="227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69" name="AutoShap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8" y="3657"/>
                      <a:ext cx="46" cy="91"/>
                    </a:xfrm>
                    <a:prstGeom prst="rt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70" name="AutoShape 46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2607" y="3748"/>
                      <a:ext cx="137" cy="90"/>
                    </a:xfrm>
                    <a:prstGeom prst="rt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71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6" y="3657"/>
                      <a:ext cx="363" cy="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5672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9" y="3685"/>
                      <a:ext cx="635" cy="3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90000"/>
                        <a:buFont typeface="Wingdings" panose="05000000000000000000" pitchFamily="2" charset="2"/>
                        <a:buChar char="à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8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</p:grpSp>
            <p:grpSp>
              <p:nvGrpSpPr>
                <p:cNvPr id="25659" name="Group 536"/>
                <p:cNvGrpSpPr>
                  <a:grpSpLocks/>
                </p:cNvGrpSpPr>
                <p:nvPr/>
              </p:nvGrpSpPr>
              <p:grpSpPr bwMode="auto">
                <a:xfrm>
                  <a:off x="4129" y="2432"/>
                  <a:ext cx="203" cy="182"/>
                  <a:chOff x="1882" y="845"/>
                  <a:chExt cx="203" cy="182"/>
                </a:xfrm>
              </p:grpSpPr>
              <p:sp>
                <p:nvSpPr>
                  <p:cNvPr id="25660" name="AutoShape 537"/>
                  <p:cNvSpPr>
                    <a:spLocks noChangeArrowheads="1"/>
                  </p:cNvSpPr>
                  <p:nvPr/>
                </p:nvSpPr>
                <p:spPr bwMode="auto">
                  <a:xfrm>
                    <a:off x="1903" y="845"/>
                    <a:ext cx="182" cy="1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9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5661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953"/>
                    <a:ext cx="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62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2023" y="953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63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946" y="944"/>
                    <a:ext cx="8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25650" name="AutoShape 543"/>
              <p:cNvCxnSpPr>
                <a:cxnSpLocks noChangeShapeType="1"/>
                <a:stCxn id="25714" idx="2"/>
                <a:endCxn id="25629" idx="0"/>
              </p:cNvCxnSpPr>
              <p:nvPr/>
            </p:nvCxnSpPr>
            <p:spPr bwMode="auto">
              <a:xfrm flipH="1">
                <a:off x="4690" y="1671"/>
                <a:ext cx="2" cy="160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51" name="AutoShape 544"/>
              <p:cNvCxnSpPr>
                <a:cxnSpLocks noChangeShapeType="1"/>
                <a:stCxn id="25660" idx="2"/>
                <a:endCxn id="25629" idx="0"/>
              </p:cNvCxnSpPr>
              <p:nvPr/>
            </p:nvCxnSpPr>
            <p:spPr bwMode="auto">
              <a:xfrm>
                <a:off x="4443" y="1668"/>
                <a:ext cx="247" cy="163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52" name="AutoShape 545"/>
              <p:cNvCxnSpPr>
                <a:cxnSpLocks noChangeShapeType="1"/>
                <a:stCxn id="25700" idx="2"/>
                <a:endCxn id="25629" idx="0"/>
              </p:cNvCxnSpPr>
              <p:nvPr/>
            </p:nvCxnSpPr>
            <p:spPr bwMode="auto">
              <a:xfrm flipH="1">
                <a:off x="4690" y="1670"/>
                <a:ext cx="250" cy="161"/>
              </a:xfrm>
              <a:prstGeom prst="straightConnector1">
                <a:avLst/>
              </a:prstGeom>
              <a:noFill/>
              <a:ln w="38100">
                <a:solidFill>
                  <a:srgbClr val="0000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53" name="Text Box 549"/>
              <p:cNvSpPr txBox="1">
                <a:spLocks noChangeArrowheads="1"/>
              </p:cNvSpPr>
              <p:nvPr/>
            </p:nvSpPr>
            <p:spPr bwMode="auto">
              <a:xfrm>
                <a:off x="3333" y="1707"/>
                <a:ext cx="32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ON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15 sec</a:t>
                </a:r>
              </a:p>
            </p:txBody>
          </p:sp>
          <p:pic>
            <p:nvPicPr>
              <p:cNvPr id="25654" name="Picture 81" descr="MC900441468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79" t="4771" r="18158" b="35034"/>
              <a:stretch>
                <a:fillRect/>
              </a:stretch>
            </p:blipFill>
            <p:spPr bwMode="auto">
              <a:xfrm>
                <a:off x="3424" y="1979"/>
                <a:ext cx="181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655" name="AutoShape 567"/>
              <p:cNvCxnSpPr>
                <a:cxnSpLocks noChangeShapeType="1"/>
                <a:stCxn id="25625" idx="1"/>
                <a:endCxn id="25654" idx="1"/>
              </p:cNvCxnSpPr>
              <p:nvPr/>
            </p:nvCxnSpPr>
            <p:spPr bwMode="auto">
              <a:xfrm rot="-5400000">
                <a:off x="3222" y="2085"/>
                <a:ext cx="221" cy="182"/>
              </a:xfrm>
              <a:prstGeom prst="bentConnector2">
                <a:avLst/>
              </a:prstGeom>
              <a:noFill/>
              <a:ln w="38100" cap="rnd">
                <a:solidFill>
                  <a:srgbClr val="000096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56" name="AutoShape 569"/>
              <p:cNvCxnSpPr>
                <a:cxnSpLocks noChangeShapeType="1"/>
                <a:stCxn id="25622" idx="0"/>
                <a:endCxn id="25654" idx="3"/>
              </p:cNvCxnSpPr>
              <p:nvPr/>
            </p:nvCxnSpPr>
            <p:spPr bwMode="auto">
              <a:xfrm rot="5400000" flipH="1">
                <a:off x="3598" y="2072"/>
                <a:ext cx="195" cy="181"/>
              </a:xfrm>
              <a:prstGeom prst="bentConnector2">
                <a:avLst/>
              </a:prstGeom>
              <a:noFill/>
              <a:ln w="38100" cap="rnd">
                <a:solidFill>
                  <a:srgbClr val="000096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57" name="Line 570"/>
              <p:cNvSpPr>
                <a:spLocks noChangeShapeType="1"/>
              </p:cNvSpPr>
              <p:nvPr/>
            </p:nvSpPr>
            <p:spPr bwMode="auto">
              <a:xfrm>
                <a:off x="3242" y="2206"/>
                <a:ext cx="544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</p:grp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38163" y="360363"/>
            <a:ext cx="80660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0000" rIns="0" bIns="0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cs typeface="Arial" panose="020B0604020202020204" pitchFamily="34" charset="0"/>
              </a:rPr>
              <a:t>Data Flow Testing</a:t>
            </a:r>
            <a:br>
              <a:rPr lang="en-US" altLang="en-US" sz="2000" b="1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2000">
                <a:solidFill>
                  <a:schemeClr val="tx2"/>
                </a:solidFill>
                <a:cs typeface="Arial" panose="020B0604020202020204" pitchFamily="34" charset="0"/>
              </a:rPr>
              <a:t>Technique’s Implementation Example</a:t>
            </a:r>
          </a:p>
        </p:txBody>
      </p:sp>
      <p:pic>
        <p:nvPicPr>
          <p:cNvPr id="25604" name="Picture 734" descr="Picture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629150"/>
            <a:ext cx="3327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539750" y="4772025"/>
            <a:ext cx="41767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“Ignition on” data should be sent from state “ON 30 min” to state “Fade out 3 sec” through state “ON 15 sec” which is bypassing the timer</a:t>
            </a:r>
          </a:p>
        </p:txBody>
      </p:sp>
      <p:grpSp>
        <p:nvGrpSpPr>
          <p:cNvPr id="25606" name="Group 208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5610" name="TextBox 20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611" name="TextBox 21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5608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609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2913063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7657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7658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7654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7655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7656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testing?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396875"/>
          </a:xfrm>
        </p:spPr>
        <p:txBody>
          <a:bodyPr/>
          <a:lstStyle/>
          <a:p>
            <a:r>
              <a:rPr lang="en-US" altLang="en-US" sz="1800" smtClean="0"/>
              <a:t>“Testing is the process of </a:t>
            </a:r>
            <a:r>
              <a:rPr lang="en-US" altLang="en-US" sz="1800" b="1" smtClean="0"/>
              <a:t>demonstrating</a:t>
            </a:r>
            <a:r>
              <a:rPr lang="en-US" altLang="en-US" sz="1800" smtClean="0"/>
              <a:t> that </a:t>
            </a:r>
            <a:r>
              <a:rPr lang="en-US" altLang="en-US" sz="1800" b="1" smtClean="0"/>
              <a:t>errors are not present</a:t>
            </a:r>
            <a:r>
              <a:rPr lang="en-US" altLang="en-US" sz="1800" smtClean="0"/>
              <a:t>.”</a:t>
            </a:r>
          </a:p>
          <a:p>
            <a:endParaRPr lang="en-US" altLang="en-US" sz="180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endParaRPr lang="en-US" altLang="en-US" sz="1800" smtClean="0"/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3203575" y="2708275"/>
            <a:ext cx="288925" cy="288925"/>
            <a:chOff x="1292" y="3385"/>
            <a:chExt cx="182" cy="182"/>
          </a:xfrm>
        </p:grpSpPr>
        <p:sp>
          <p:nvSpPr>
            <p:cNvPr id="7188" name="Line 7"/>
            <p:cNvSpPr>
              <a:spLocks noChangeShapeType="1"/>
            </p:cNvSpPr>
            <p:nvPr/>
          </p:nvSpPr>
          <p:spPr bwMode="auto">
            <a:xfrm>
              <a:off x="1292" y="3385"/>
              <a:ext cx="182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189" name="Line 8"/>
            <p:cNvSpPr>
              <a:spLocks noChangeShapeType="1"/>
            </p:cNvSpPr>
            <p:nvPr/>
          </p:nvSpPr>
          <p:spPr bwMode="auto">
            <a:xfrm rot="5400000">
              <a:off x="1292" y="3385"/>
              <a:ext cx="182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5219700" y="4508500"/>
            <a:ext cx="376238" cy="288925"/>
            <a:chOff x="3005" y="3430"/>
            <a:chExt cx="237" cy="182"/>
          </a:xfrm>
        </p:grpSpPr>
        <p:sp>
          <p:nvSpPr>
            <p:cNvPr id="7186" name="Line 11"/>
            <p:cNvSpPr>
              <a:spLocks noChangeShapeType="1"/>
            </p:cNvSpPr>
            <p:nvPr/>
          </p:nvSpPr>
          <p:spPr bwMode="auto">
            <a:xfrm>
              <a:off x="3005" y="3521"/>
              <a:ext cx="91" cy="9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187" name="Line 12"/>
            <p:cNvSpPr>
              <a:spLocks noChangeShapeType="1"/>
            </p:cNvSpPr>
            <p:nvPr/>
          </p:nvSpPr>
          <p:spPr bwMode="auto">
            <a:xfrm rot="5400000">
              <a:off x="3061" y="3430"/>
              <a:ext cx="182" cy="18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7174" name="Group 15"/>
          <p:cNvGrpSpPr>
            <a:grpSpLocks/>
          </p:cNvGrpSpPr>
          <p:nvPr/>
        </p:nvGrpSpPr>
        <p:grpSpPr bwMode="auto">
          <a:xfrm>
            <a:off x="8172450" y="1484313"/>
            <a:ext cx="288925" cy="288925"/>
            <a:chOff x="1292" y="3385"/>
            <a:chExt cx="182" cy="182"/>
          </a:xfrm>
        </p:grpSpPr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1292" y="3385"/>
              <a:ext cx="182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rot="5400000">
              <a:off x="1292" y="3385"/>
              <a:ext cx="182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7175" name="Group 18"/>
          <p:cNvGrpSpPr>
            <a:grpSpLocks/>
          </p:cNvGrpSpPr>
          <p:nvPr/>
        </p:nvGrpSpPr>
        <p:grpSpPr bwMode="auto">
          <a:xfrm>
            <a:off x="3203575" y="3789363"/>
            <a:ext cx="288925" cy="288925"/>
            <a:chOff x="1292" y="3385"/>
            <a:chExt cx="182" cy="182"/>
          </a:xfrm>
        </p:grpSpPr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>
              <a:off x="1292" y="3385"/>
              <a:ext cx="182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183" name="Line 20"/>
            <p:cNvSpPr>
              <a:spLocks noChangeShapeType="1"/>
            </p:cNvSpPr>
            <p:nvPr/>
          </p:nvSpPr>
          <p:spPr bwMode="auto">
            <a:xfrm rot="5400000">
              <a:off x="1292" y="3385"/>
              <a:ext cx="182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7176" name="Rectangle 21"/>
          <p:cNvSpPr>
            <a:spLocks noChangeArrowheads="1"/>
          </p:cNvSpPr>
          <p:nvPr/>
        </p:nvSpPr>
        <p:spPr bwMode="auto">
          <a:xfrm>
            <a:off x="539750" y="2347913"/>
            <a:ext cx="8062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“The purpose of testing is to show that a program performs its intended </a:t>
            </a:r>
            <a:r>
              <a:rPr lang="en-US" altLang="en-US" sz="1800" b="1"/>
              <a:t>functions correctly</a:t>
            </a:r>
            <a:r>
              <a:rPr lang="en-US" altLang="en-US" sz="1800"/>
              <a:t>.”</a:t>
            </a:r>
          </a:p>
        </p:txBody>
      </p:sp>
      <p:sp>
        <p:nvSpPr>
          <p:cNvPr id="7177" name="Rectangle 22"/>
          <p:cNvSpPr>
            <a:spLocks noChangeArrowheads="1"/>
          </p:cNvSpPr>
          <p:nvPr/>
        </p:nvSpPr>
        <p:spPr bwMode="auto">
          <a:xfrm>
            <a:off x="539750" y="3429000"/>
            <a:ext cx="8062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“Testing is the process of </a:t>
            </a:r>
            <a:r>
              <a:rPr lang="en-US" altLang="en-US" sz="1800" b="1"/>
              <a:t>establishing confidence</a:t>
            </a:r>
            <a:r>
              <a:rPr lang="en-US" altLang="en-US" sz="1800"/>
              <a:t> that a system does what it is</a:t>
            </a:r>
            <a:r>
              <a:rPr lang="en-US" altLang="en-US" sz="1800" b="1"/>
              <a:t> supposed to do</a:t>
            </a:r>
            <a:r>
              <a:rPr lang="en-US" altLang="en-US" sz="1800"/>
              <a:t>.”</a:t>
            </a:r>
          </a:p>
        </p:txBody>
      </p:sp>
      <p:sp>
        <p:nvSpPr>
          <p:cNvPr id="7178" name="Rectangle 23"/>
          <p:cNvSpPr>
            <a:spLocks noChangeArrowheads="1"/>
          </p:cNvSpPr>
          <p:nvPr/>
        </p:nvSpPr>
        <p:spPr bwMode="auto">
          <a:xfrm>
            <a:off x="539750" y="4581525"/>
            <a:ext cx="80629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“Testing is the process of </a:t>
            </a:r>
            <a:r>
              <a:rPr lang="en-US" altLang="en-US" sz="1800" b="1"/>
              <a:t>finding errors</a:t>
            </a:r>
            <a:r>
              <a:rPr lang="en-US" altLang="en-US" sz="1800"/>
              <a:t>.”</a:t>
            </a:r>
          </a:p>
        </p:txBody>
      </p:sp>
      <p:grpSp>
        <p:nvGrpSpPr>
          <p:cNvPr id="7179" name="Group 1"/>
          <p:cNvGrpSpPr>
            <a:grpSpLocks/>
          </p:cNvGrpSpPr>
          <p:nvPr/>
        </p:nvGrpSpPr>
        <p:grpSpPr bwMode="auto">
          <a:xfrm>
            <a:off x="179388" y="6229350"/>
            <a:ext cx="8945562" cy="623888"/>
            <a:chOff x="179512" y="6453336"/>
            <a:chExt cx="8945958" cy="400110"/>
          </a:xfrm>
        </p:grpSpPr>
        <p:sp>
          <p:nvSpPr>
            <p:cNvPr id="7180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181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C0469CBF-C932-4FA4-8F00-6F47D94A1C9F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20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Equivalence Partitioning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468313"/>
          </a:xfrm>
        </p:spPr>
        <p:txBody>
          <a:bodyPr/>
          <a:lstStyle/>
          <a:p>
            <a:r>
              <a:rPr lang="en-US" altLang="en-US" sz="1800" smtClean="0"/>
              <a:t>The input of a </a:t>
            </a:r>
            <a:r>
              <a:rPr lang="en-US" altLang="en-US" sz="1800" b="1" smtClean="0"/>
              <a:t>domain</a:t>
            </a:r>
            <a:r>
              <a:rPr lang="en-US" altLang="en-US" sz="1800" smtClean="0"/>
              <a:t> is </a:t>
            </a:r>
            <a:r>
              <a:rPr lang="en-US" altLang="en-US" sz="1800" b="1" smtClean="0"/>
              <a:t>divided</a:t>
            </a:r>
            <a:r>
              <a:rPr lang="en-US" altLang="en-US" sz="1800" smtClean="0"/>
              <a:t> in classes of data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39750" y="2133600"/>
            <a:ext cx="80629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76"/>
                </a:solidFill>
              </a:rPr>
              <a:t>How to use it?</a:t>
            </a:r>
          </a:p>
          <a:p>
            <a:r>
              <a:rPr lang="en-US" altLang="en-US" sz="1800"/>
              <a:t>The precondition is to determine what type of input is: a value, a range, etc.</a:t>
            </a:r>
          </a:p>
          <a:p>
            <a:r>
              <a:rPr lang="en-US" altLang="en-US" sz="1800"/>
              <a:t>Divide the input in classes, named partitions</a:t>
            </a:r>
          </a:p>
          <a:p>
            <a:r>
              <a:rPr lang="en-US" altLang="en-US" sz="1800"/>
              <a:t>They can be:	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971550" y="3860800"/>
            <a:ext cx="626427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800"/>
              <a:t> for a value, one valid and two invalid partitions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800"/>
              <a:t> for a range, one valid and two invalid partitions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800"/>
              <a:t> for a member of a set, one valid and one invalid partition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800"/>
              <a:t> for a Boolean value, one valid and one invalid partition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800"/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8683" name="TextBox 8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684" name="TextBox 9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8680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868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68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23EA816-0463-4462-AAC4-B3DEED21E2AE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21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Equivalence Partitioning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29700" name="Rectangle 206"/>
          <p:cNvSpPr>
            <a:spLocks noGrp="1" noChangeArrowheads="1"/>
          </p:cNvSpPr>
          <p:nvPr>
            <p:ph type="body" idx="1"/>
          </p:nvPr>
        </p:nvSpPr>
        <p:spPr>
          <a:xfrm>
            <a:off x="468313" y="4149725"/>
            <a:ext cx="8062912" cy="1476375"/>
          </a:xfrm>
          <a:noFill/>
        </p:spPr>
        <p:txBody>
          <a:bodyPr/>
          <a:lstStyle/>
          <a:p>
            <a:r>
              <a:rPr lang="en-US" altLang="en-US" sz="1800" smtClean="0"/>
              <a:t>Range of values that are possible to be used: [10…60]</a:t>
            </a:r>
            <a:r>
              <a:rPr lang="en-US" altLang="en-US" sz="1800" b="1" smtClean="0"/>
              <a:t> </a:t>
            </a:r>
            <a:r>
              <a:rPr lang="en-US" altLang="en-US" sz="1800" smtClean="0"/>
              <a:t>minutes</a:t>
            </a:r>
            <a:endParaRPr lang="en-US" altLang="en-US" sz="1800" b="1" smtClean="0"/>
          </a:p>
          <a:p>
            <a:r>
              <a:rPr lang="en-US" altLang="en-US" sz="1800" smtClean="0"/>
              <a:t>All values are divided in 3 partitions</a:t>
            </a:r>
          </a:p>
          <a:p>
            <a:r>
              <a:rPr lang="en-US" altLang="en-US" sz="1800" smtClean="0"/>
              <a:t>Dividing the range of values gives us the number of tests that can be made for the boundary value analysis technique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690688" y="2741613"/>
            <a:ext cx="648176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 rot="10800000">
            <a:off x="2555875" y="2382838"/>
            <a:ext cx="360363" cy="2889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 rot="10800000">
            <a:off x="6802438" y="2382838"/>
            <a:ext cx="360362" cy="2889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29704" name="Line 188"/>
          <p:cNvSpPr>
            <a:spLocks noChangeShapeType="1"/>
          </p:cNvSpPr>
          <p:nvPr/>
        </p:nvSpPr>
        <p:spPr bwMode="auto">
          <a:xfrm flipH="1">
            <a:off x="2987675" y="2093913"/>
            <a:ext cx="1728788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705" name="Line 189"/>
          <p:cNvSpPr>
            <a:spLocks noChangeShapeType="1"/>
          </p:cNvSpPr>
          <p:nvPr/>
        </p:nvSpPr>
        <p:spPr bwMode="auto">
          <a:xfrm>
            <a:off x="4859338" y="2093913"/>
            <a:ext cx="1871662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706" name="Line 190"/>
          <p:cNvSpPr>
            <a:spLocks noChangeShapeType="1"/>
          </p:cNvSpPr>
          <p:nvPr/>
        </p:nvSpPr>
        <p:spPr bwMode="auto">
          <a:xfrm flipH="1">
            <a:off x="1690688" y="2093913"/>
            <a:ext cx="793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707" name="Line 191"/>
          <p:cNvSpPr>
            <a:spLocks noChangeShapeType="1"/>
          </p:cNvSpPr>
          <p:nvPr/>
        </p:nvSpPr>
        <p:spPr bwMode="auto">
          <a:xfrm flipH="1">
            <a:off x="7235825" y="2093913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708" name="Text Box 193"/>
          <p:cNvSpPr txBox="1">
            <a:spLocks noChangeArrowheads="1"/>
          </p:cNvSpPr>
          <p:nvPr/>
        </p:nvSpPr>
        <p:spPr bwMode="auto">
          <a:xfrm>
            <a:off x="1651000" y="28146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/>
              <a:t>0</a:t>
            </a:r>
          </a:p>
        </p:txBody>
      </p:sp>
      <p:sp>
        <p:nvSpPr>
          <p:cNvPr id="29709" name="Text Box 194"/>
          <p:cNvSpPr txBox="1">
            <a:spLocks noChangeArrowheads="1"/>
          </p:cNvSpPr>
          <p:nvPr/>
        </p:nvSpPr>
        <p:spPr bwMode="auto">
          <a:xfrm>
            <a:off x="2617788" y="28321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/>
              <a:t>10</a:t>
            </a:r>
          </a:p>
        </p:txBody>
      </p:sp>
      <p:sp>
        <p:nvSpPr>
          <p:cNvPr id="29710" name="Text Box 195"/>
          <p:cNvSpPr txBox="1">
            <a:spLocks noChangeArrowheads="1"/>
          </p:cNvSpPr>
          <p:nvPr/>
        </p:nvSpPr>
        <p:spPr bwMode="auto">
          <a:xfrm>
            <a:off x="6875463" y="28321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/>
              <a:t>60</a:t>
            </a:r>
          </a:p>
        </p:txBody>
      </p:sp>
      <p:sp>
        <p:nvSpPr>
          <p:cNvPr id="29711" name="Text Box 196"/>
          <p:cNvSpPr txBox="1">
            <a:spLocks noChangeArrowheads="1"/>
          </p:cNvSpPr>
          <p:nvPr/>
        </p:nvSpPr>
        <p:spPr bwMode="auto">
          <a:xfrm>
            <a:off x="7883525" y="2636838"/>
            <a:ext cx="361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>
                <a:cs typeface="Arial" panose="020B0604020202020204" pitchFamily="34" charset="0"/>
              </a:rPr>
              <a:t>∞</a:t>
            </a:r>
          </a:p>
        </p:txBody>
      </p:sp>
      <p:sp>
        <p:nvSpPr>
          <p:cNvPr id="29712" name="Text Box 197"/>
          <p:cNvSpPr txBox="1">
            <a:spLocks noChangeArrowheads="1"/>
          </p:cNvSpPr>
          <p:nvPr/>
        </p:nvSpPr>
        <p:spPr bwMode="auto">
          <a:xfrm>
            <a:off x="971550" y="2786063"/>
            <a:ext cx="441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[min]</a:t>
            </a:r>
          </a:p>
        </p:txBody>
      </p:sp>
      <p:pic>
        <p:nvPicPr>
          <p:cNvPr id="29713" name="Picture 187" descr="MC900432617[1]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747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AutoShape 198"/>
          <p:cNvSpPr>
            <a:spLocks/>
          </p:cNvSpPr>
          <p:nvPr/>
        </p:nvSpPr>
        <p:spPr bwMode="auto">
          <a:xfrm rot="-5400000">
            <a:off x="2124869" y="2742406"/>
            <a:ext cx="142875" cy="1008063"/>
          </a:xfrm>
          <a:prstGeom prst="leftBrace">
            <a:avLst>
              <a:gd name="adj1" fmla="val 5879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29715" name="AutoShape 199"/>
          <p:cNvSpPr>
            <a:spLocks/>
          </p:cNvSpPr>
          <p:nvPr/>
        </p:nvSpPr>
        <p:spPr bwMode="auto">
          <a:xfrm rot="-5400000">
            <a:off x="4788694" y="1158081"/>
            <a:ext cx="142875" cy="4176713"/>
          </a:xfrm>
          <a:prstGeom prst="leftBrace">
            <a:avLst>
              <a:gd name="adj1" fmla="val 243611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29716" name="Rectangle 201"/>
          <p:cNvSpPr>
            <a:spLocks noChangeArrowheads="1"/>
          </p:cNvSpPr>
          <p:nvPr/>
        </p:nvSpPr>
        <p:spPr bwMode="auto">
          <a:xfrm>
            <a:off x="2555875" y="1951038"/>
            <a:ext cx="360363" cy="431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29717" name="Rectangle 202"/>
          <p:cNvSpPr>
            <a:spLocks noChangeArrowheads="1"/>
          </p:cNvSpPr>
          <p:nvPr/>
        </p:nvSpPr>
        <p:spPr bwMode="auto">
          <a:xfrm>
            <a:off x="6804025" y="1951038"/>
            <a:ext cx="360363" cy="431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29718" name="Text Box 203"/>
          <p:cNvSpPr txBox="1">
            <a:spLocks noChangeArrowheads="1"/>
          </p:cNvSpPr>
          <p:nvPr/>
        </p:nvSpPr>
        <p:spPr bwMode="auto">
          <a:xfrm>
            <a:off x="1633538" y="3462338"/>
            <a:ext cx="1138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invalid partition</a:t>
            </a:r>
          </a:p>
        </p:txBody>
      </p:sp>
      <p:sp>
        <p:nvSpPr>
          <p:cNvPr id="29719" name="Text Box 204"/>
          <p:cNvSpPr txBox="1">
            <a:spLocks noChangeArrowheads="1"/>
          </p:cNvSpPr>
          <p:nvPr/>
        </p:nvSpPr>
        <p:spPr bwMode="auto">
          <a:xfrm>
            <a:off x="7092950" y="3462338"/>
            <a:ext cx="11382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invalid partition</a:t>
            </a:r>
          </a:p>
        </p:txBody>
      </p:sp>
      <p:sp>
        <p:nvSpPr>
          <p:cNvPr id="29720" name="Text Box 205"/>
          <p:cNvSpPr txBox="1">
            <a:spLocks noChangeArrowheads="1"/>
          </p:cNvSpPr>
          <p:nvPr/>
        </p:nvSpPr>
        <p:spPr bwMode="auto">
          <a:xfrm>
            <a:off x="4362450" y="3462338"/>
            <a:ext cx="10017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valid partition</a:t>
            </a:r>
          </a:p>
        </p:txBody>
      </p:sp>
      <p:sp>
        <p:nvSpPr>
          <p:cNvPr id="29721" name="Text Box 207"/>
          <p:cNvSpPr txBox="1">
            <a:spLocks noChangeArrowheads="1"/>
          </p:cNvSpPr>
          <p:nvPr/>
        </p:nvSpPr>
        <p:spPr bwMode="auto">
          <a:xfrm>
            <a:off x="684213" y="1341438"/>
            <a:ext cx="9921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Time value</a:t>
            </a:r>
            <a:br>
              <a:rPr lang="en-US" altLang="en-US"/>
            </a:br>
            <a:r>
              <a:rPr lang="en-US" altLang="en-US"/>
              <a:t>set in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EEPROM</a:t>
            </a:r>
          </a:p>
        </p:txBody>
      </p:sp>
      <p:grpSp>
        <p:nvGrpSpPr>
          <p:cNvPr id="29722" name="Group 210"/>
          <p:cNvGrpSpPr>
            <a:grpSpLocks/>
          </p:cNvGrpSpPr>
          <p:nvPr/>
        </p:nvGrpSpPr>
        <p:grpSpPr bwMode="auto">
          <a:xfrm>
            <a:off x="7019925" y="3101975"/>
            <a:ext cx="1296988" cy="215900"/>
            <a:chOff x="4422" y="2069"/>
            <a:chExt cx="817" cy="136"/>
          </a:xfrm>
        </p:grpSpPr>
        <p:sp>
          <p:nvSpPr>
            <p:cNvPr id="29744" name="AutoShape 200"/>
            <p:cNvSpPr>
              <a:spLocks/>
            </p:cNvSpPr>
            <p:nvPr/>
          </p:nvSpPr>
          <p:spPr bwMode="auto">
            <a:xfrm rot="-5400000">
              <a:off x="4740" y="1797"/>
              <a:ext cx="90" cy="726"/>
            </a:xfrm>
            <a:prstGeom prst="leftBrace">
              <a:avLst>
                <a:gd name="adj1" fmla="val 6722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45" name="Rectangle 208"/>
            <p:cNvSpPr>
              <a:spLocks noChangeArrowheads="1"/>
            </p:cNvSpPr>
            <p:nvPr/>
          </p:nvSpPr>
          <p:spPr bwMode="auto">
            <a:xfrm>
              <a:off x="5012" y="2069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46" name="Line 209"/>
            <p:cNvSpPr>
              <a:spLocks noChangeShapeType="1"/>
            </p:cNvSpPr>
            <p:nvPr/>
          </p:nvSpPr>
          <p:spPr bwMode="auto">
            <a:xfrm>
              <a:off x="4966" y="2160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29723" name="Group 219"/>
          <p:cNvGrpSpPr>
            <a:grpSpLocks/>
          </p:cNvGrpSpPr>
          <p:nvPr/>
        </p:nvGrpSpPr>
        <p:grpSpPr bwMode="auto">
          <a:xfrm>
            <a:off x="755650" y="2166938"/>
            <a:ext cx="863600" cy="588962"/>
            <a:chOff x="521" y="2568"/>
            <a:chExt cx="998" cy="681"/>
          </a:xfrm>
        </p:grpSpPr>
        <p:sp>
          <p:nvSpPr>
            <p:cNvPr id="29730" name="Rectangle 220"/>
            <p:cNvSpPr>
              <a:spLocks noChangeArrowheads="1"/>
            </p:cNvSpPr>
            <p:nvPr/>
          </p:nvSpPr>
          <p:spPr bwMode="auto">
            <a:xfrm>
              <a:off x="657" y="2568"/>
              <a:ext cx="726" cy="6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1" name="Rectangle 221"/>
            <p:cNvSpPr>
              <a:spLocks noChangeArrowheads="1"/>
            </p:cNvSpPr>
            <p:nvPr/>
          </p:nvSpPr>
          <p:spPr bwMode="auto">
            <a:xfrm>
              <a:off x="521" y="2659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2" name="Rectangle 222"/>
            <p:cNvSpPr>
              <a:spLocks noChangeArrowheads="1"/>
            </p:cNvSpPr>
            <p:nvPr/>
          </p:nvSpPr>
          <p:spPr bwMode="auto">
            <a:xfrm>
              <a:off x="612" y="2659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3" name="Rectangle 223"/>
            <p:cNvSpPr>
              <a:spLocks noChangeArrowheads="1"/>
            </p:cNvSpPr>
            <p:nvPr/>
          </p:nvSpPr>
          <p:spPr bwMode="auto">
            <a:xfrm>
              <a:off x="521" y="2750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4" name="Rectangle 224"/>
            <p:cNvSpPr>
              <a:spLocks noChangeArrowheads="1"/>
            </p:cNvSpPr>
            <p:nvPr/>
          </p:nvSpPr>
          <p:spPr bwMode="auto">
            <a:xfrm>
              <a:off x="612" y="2750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5" name="Rectangle 225"/>
            <p:cNvSpPr>
              <a:spLocks noChangeArrowheads="1"/>
            </p:cNvSpPr>
            <p:nvPr/>
          </p:nvSpPr>
          <p:spPr bwMode="auto">
            <a:xfrm>
              <a:off x="521" y="2841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6" name="Rectangle 226"/>
            <p:cNvSpPr>
              <a:spLocks noChangeArrowheads="1"/>
            </p:cNvSpPr>
            <p:nvPr/>
          </p:nvSpPr>
          <p:spPr bwMode="auto">
            <a:xfrm>
              <a:off x="612" y="2841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7" name="Rectangle 227"/>
            <p:cNvSpPr>
              <a:spLocks noChangeArrowheads="1"/>
            </p:cNvSpPr>
            <p:nvPr/>
          </p:nvSpPr>
          <p:spPr bwMode="auto">
            <a:xfrm>
              <a:off x="521" y="2931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8" name="Rectangle 228"/>
            <p:cNvSpPr>
              <a:spLocks noChangeArrowheads="1"/>
            </p:cNvSpPr>
            <p:nvPr/>
          </p:nvSpPr>
          <p:spPr bwMode="auto">
            <a:xfrm>
              <a:off x="612" y="2931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39" name="Rectangle 229"/>
            <p:cNvSpPr>
              <a:spLocks noChangeArrowheads="1"/>
            </p:cNvSpPr>
            <p:nvPr/>
          </p:nvSpPr>
          <p:spPr bwMode="auto">
            <a:xfrm>
              <a:off x="521" y="3022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40" name="Rectangle 230"/>
            <p:cNvSpPr>
              <a:spLocks noChangeArrowheads="1"/>
            </p:cNvSpPr>
            <p:nvPr/>
          </p:nvSpPr>
          <p:spPr bwMode="auto">
            <a:xfrm>
              <a:off x="612" y="3022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41" name="Rectangle 231"/>
            <p:cNvSpPr>
              <a:spLocks noChangeArrowheads="1"/>
            </p:cNvSpPr>
            <p:nvPr/>
          </p:nvSpPr>
          <p:spPr bwMode="auto">
            <a:xfrm>
              <a:off x="521" y="3113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29742" name="Rectangle 232"/>
            <p:cNvSpPr>
              <a:spLocks noChangeArrowheads="1"/>
            </p:cNvSpPr>
            <p:nvPr/>
          </p:nvSpPr>
          <p:spPr bwMode="auto">
            <a:xfrm>
              <a:off x="612" y="3113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pic>
          <p:nvPicPr>
            <p:cNvPr id="29743" name="Picture 233" descr="MC90044146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9" t="4771" r="18158" b="35034"/>
            <a:stretch>
              <a:fillRect/>
            </a:stretch>
          </p:blipFill>
          <p:spPr bwMode="auto">
            <a:xfrm>
              <a:off x="703" y="2601"/>
              <a:ext cx="635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24" name="Group 4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29728" name="TextBox 4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9729" name="TextBox 4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9725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29726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9727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3284538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0729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0730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072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072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072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A78F009-1245-4F10-8E31-2207D0B0846B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23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31747" name="Rectangle 14"/>
          <p:cNvSpPr>
            <a:spLocks noChangeArrowheads="1"/>
          </p:cNvSpPr>
          <p:nvPr/>
        </p:nvSpPr>
        <p:spPr bwMode="auto">
          <a:xfrm>
            <a:off x="827088" y="3140075"/>
            <a:ext cx="7273925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Boundary Value Analysis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1476375"/>
          </a:xfrm>
        </p:spPr>
        <p:txBody>
          <a:bodyPr/>
          <a:lstStyle/>
          <a:p>
            <a:r>
              <a:rPr lang="en-US" altLang="en-US" sz="1800" smtClean="0"/>
              <a:t>Based on the </a:t>
            </a:r>
            <a:r>
              <a:rPr lang="en-US" altLang="en-US" sz="1800" b="1" smtClean="0"/>
              <a:t>partitions</a:t>
            </a:r>
            <a:r>
              <a:rPr lang="en-US" altLang="en-US" sz="1800" smtClean="0"/>
              <a:t> that where determined with equivalence partitioning technique, we can determine the tests that we have to make</a:t>
            </a:r>
          </a:p>
          <a:p>
            <a:r>
              <a:rPr lang="en-US" altLang="en-US" sz="1800" b="1" smtClean="0"/>
              <a:t>Boundaries</a:t>
            </a:r>
            <a:r>
              <a:rPr lang="en-US" altLang="en-US" sz="1800" smtClean="0"/>
              <a:t> and </a:t>
            </a:r>
            <a:r>
              <a:rPr lang="en-US" altLang="en-US" sz="1800" b="1" smtClean="0"/>
              <a:t>values around them</a:t>
            </a:r>
            <a:r>
              <a:rPr lang="en-US" altLang="en-US" sz="1800" smtClean="0"/>
              <a:t> are tested</a:t>
            </a:r>
          </a:p>
          <a:p>
            <a:r>
              <a:rPr lang="en-US" altLang="en-US" sz="1800" smtClean="0"/>
              <a:t>Example for 3 partitions: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539750" y="386080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How to use it?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39750" y="4364038"/>
            <a:ext cx="8064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Determine the </a:t>
            </a:r>
            <a:r>
              <a:rPr lang="en-US" altLang="en-US" sz="1800" b="1"/>
              <a:t>boundary values</a:t>
            </a:r>
            <a:r>
              <a:rPr lang="en-US" altLang="en-US" sz="1800"/>
              <a:t> and the </a:t>
            </a:r>
            <a:r>
              <a:rPr lang="en-US" altLang="en-US" sz="1800" b="1"/>
              <a:t>values around them</a:t>
            </a:r>
          </a:p>
          <a:p>
            <a:r>
              <a:rPr lang="en-US" altLang="en-US" sz="1800"/>
              <a:t>Create a test case for every </a:t>
            </a:r>
            <a:r>
              <a:rPr lang="en-US" altLang="en-US" sz="1800" b="1"/>
              <a:t>relevant value</a:t>
            </a:r>
          </a:p>
          <a:p>
            <a:r>
              <a:rPr lang="en-US" altLang="en-US" sz="1800"/>
              <a:t>Use these values to set </a:t>
            </a:r>
            <a:r>
              <a:rPr lang="en-US" altLang="en-US" sz="1800" b="1"/>
              <a:t>preconditions</a:t>
            </a:r>
            <a:endParaRPr lang="en-US" altLang="en-US" sz="1800"/>
          </a:p>
          <a:p>
            <a:r>
              <a:rPr lang="en-US" altLang="en-US" sz="1800" b="1"/>
              <a:t>Measure results</a:t>
            </a:r>
            <a:r>
              <a:rPr lang="en-US" altLang="en-US" sz="1800"/>
              <a:t> to be accordingly with the pre-set values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2122488" y="314007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min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30325" y="314007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min-1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914650" y="314007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min+1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083300" y="314007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max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291138" y="314007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max-1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875463" y="314007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max+1</a:t>
            </a:r>
          </a:p>
        </p:txBody>
      </p: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1762" name="TextBox 15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1763" name="TextBox 16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1759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1760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1761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CA1F066B-03E6-4DBB-BABC-E41A75179AC2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24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grpSp>
        <p:nvGrpSpPr>
          <p:cNvPr id="32771" name="Group 50"/>
          <p:cNvGrpSpPr>
            <a:grpSpLocks/>
          </p:cNvGrpSpPr>
          <p:nvPr/>
        </p:nvGrpSpPr>
        <p:grpSpPr bwMode="auto">
          <a:xfrm>
            <a:off x="7091363" y="1924050"/>
            <a:ext cx="360362" cy="720725"/>
            <a:chOff x="1610" y="1344"/>
            <a:chExt cx="227" cy="454"/>
          </a:xfrm>
        </p:grpSpPr>
        <p:sp>
          <p:nvSpPr>
            <p:cNvPr id="32846" name="AutoShape 51"/>
            <p:cNvSpPr>
              <a:spLocks noChangeArrowheads="1"/>
            </p:cNvSpPr>
            <p:nvPr/>
          </p:nvSpPr>
          <p:spPr bwMode="auto">
            <a:xfrm rot="10800000">
              <a:off x="1610" y="1616"/>
              <a:ext cx="227" cy="1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47" name="Rectangle 52"/>
            <p:cNvSpPr>
              <a:spLocks noChangeArrowheads="1"/>
            </p:cNvSpPr>
            <p:nvPr/>
          </p:nvSpPr>
          <p:spPr bwMode="auto">
            <a:xfrm>
              <a:off x="1610" y="1344"/>
              <a:ext cx="227" cy="2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grpSp>
        <p:nvGrpSpPr>
          <p:cNvPr id="32772" name="Group 36"/>
          <p:cNvGrpSpPr>
            <a:grpSpLocks/>
          </p:cNvGrpSpPr>
          <p:nvPr/>
        </p:nvGrpSpPr>
        <p:grpSpPr bwMode="auto">
          <a:xfrm>
            <a:off x="2843213" y="1924050"/>
            <a:ext cx="360362" cy="720725"/>
            <a:chOff x="1610" y="1344"/>
            <a:chExt cx="227" cy="454"/>
          </a:xfrm>
        </p:grpSpPr>
        <p:sp>
          <p:nvSpPr>
            <p:cNvPr id="32844" name="AutoShape 37" descr="Light upward diagonal"/>
            <p:cNvSpPr>
              <a:spLocks noChangeArrowheads="1"/>
            </p:cNvSpPr>
            <p:nvPr/>
          </p:nvSpPr>
          <p:spPr bwMode="auto">
            <a:xfrm rot="10800000">
              <a:off x="1610" y="1616"/>
              <a:ext cx="227" cy="182"/>
            </a:xfrm>
            <a:prstGeom prst="triangle">
              <a:avLst>
                <a:gd name="adj" fmla="val 50000"/>
              </a:avLst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45" name="Rectangle 38" descr="Light upward diagonal"/>
            <p:cNvSpPr>
              <a:spLocks noChangeArrowheads="1"/>
            </p:cNvSpPr>
            <p:nvPr/>
          </p:nvSpPr>
          <p:spPr bwMode="auto">
            <a:xfrm>
              <a:off x="1610" y="1344"/>
              <a:ext cx="227" cy="272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Boundary Value Analysis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90688" y="2714625"/>
            <a:ext cx="648176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1651000" y="27876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2617788" y="28051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6875463" y="28051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60</a:t>
            </a:r>
          </a:p>
        </p:txBody>
      </p:sp>
      <p:sp>
        <p:nvSpPr>
          <p:cNvPr id="32778" name="Text Box 16"/>
          <p:cNvSpPr txBox="1">
            <a:spLocks noChangeArrowheads="1"/>
          </p:cNvSpPr>
          <p:nvPr/>
        </p:nvSpPr>
        <p:spPr bwMode="auto">
          <a:xfrm>
            <a:off x="7883525" y="2609850"/>
            <a:ext cx="361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cs typeface="Arial" panose="020B0604020202020204" pitchFamily="34" charset="0"/>
              </a:rPr>
              <a:t>∞</a:t>
            </a:r>
          </a:p>
        </p:txBody>
      </p:sp>
      <p:sp>
        <p:nvSpPr>
          <p:cNvPr id="32779" name="Text Box 17"/>
          <p:cNvSpPr txBox="1">
            <a:spLocks noChangeArrowheads="1"/>
          </p:cNvSpPr>
          <p:nvPr/>
        </p:nvSpPr>
        <p:spPr bwMode="auto">
          <a:xfrm>
            <a:off x="971550" y="2759075"/>
            <a:ext cx="441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[min]</a:t>
            </a:r>
          </a:p>
        </p:txBody>
      </p:sp>
      <p:pic>
        <p:nvPicPr>
          <p:cNvPr id="32780" name="Picture 18" descr="MC900432617[1]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77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19"/>
          <p:cNvSpPr>
            <a:spLocks/>
          </p:cNvSpPr>
          <p:nvPr/>
        </p:nvSpPr>
        <p:spPr bwMode="auto">
          <a:xfrm rot="-5400000">
            <a:off x="2124869" y="2715419"/>
            <a:ext cx="142875" cy="1008063"/>
          </a:xfrm>
          <a:prstGeom prst="leftBrace">
            <a:avLst>
              <a:gd name="adj1" fmla="val 5879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32782" name="AutoShape 20"/>
          <p:cNvSpPr>
            <a:spLocks/>
          </p:cNvSpPr>
          <p:nvPr/>
        </p:nvSpPr>
        <p:spPr bwMode="auto">
          <a:xfrm rot="-5400000">
            <a:off x="4788694" y="1131094"/>
            <a:ext cx="142875" cy="4176713"/>
          </a:xfrm>
          <a:prstGeom prst="leftBrace">
            <a:avLst>
              <a:gd name="adj1" fmla="val 243611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32783" name="Text Box 23"/>
          <p:cNvSpPr txBox="1">
            <a:spLocks noChangeArrowheads="1"/>
          </p:cNvSpPr>
          <p:nvPr/>
        </p:nvSpPr>
        <p:spPr bwMode="auto">
          <a:xfrm>
            <a:off x="1951038" y="3435350"/>
            <a:ext cx="5032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z1 &lt; 10</a:t>
            </a:r>
          </a:p>
        </p:txBody>
      </p:sp>
      <p:sp>
        <p:nvSpPr>
          <p:cNvPr id="32784" name="Text Box 24"/>
          <p:cNvSpPr txBox="1">
            <a:spLocks noChangeArrowheads="1"/>
          </p:cNvSpPr>
          <p:nvPr/>
        </p:nvSpPr>
        <p:spPr bwMode="auto">
          <a:xfrm>
            <a:off x="7410450" y="3435350"/>
            <a:ext cx="5032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z2 &gt; 60</a:t>
            </a:r>
          </a:p>
        </p:txBody>
      </p:sp>
      <p:sp>
        <p:nvSpPr>
          <p:cNvPr id="32785" name="Text Box 25"/>
          <p:cNvSpPr txBox="1">
            <a:spLocks noChangeArrowheads="1"/>
          </p:cNvSpPr>
          <p:nvPr/>
        </p:nvSpPr>
        <p:spPr bwMode="auto">
          <a:xfrm>
            <a:off x="4389438" y="3435350"/>
            <a:ext cx="947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10 &lt;= x &lt;= 60</a:t>
            </a:r>
          </a:p>
        </p:txBody>
      </p:sp>
      <p:sp>
        <p:nvSpPr>
          <p:cNvPr id="32786" name="Text Box 26"/>
          <p:cNvSpPr txBox="1">
            <a:spLocks noChangeArrowheads="1"/>
          </p:cNvSpPr>
          <p:nvPr/>
        </p:nvSpPr>
        <p:spPr bwMode="auto">
          <a:xfrm>
            <a:off x="703263" y="1333500"/>
            <a:ext cx="9921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Time value</a:t>
            </a:r>
            <a:br>
              <a:rPr lang="en-US" altLang="en-US"/>
            </a:br>
            <a:r>
              <a:rPr lang="en-US" altLang="en-US"/>
              <a:t>set in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EEPROM</a:t>
            </a:r>
          </a:p>
        </p:txBody>
      </p:sp>
      <p:grpSp>
        <p:nvGrpSpPr>
          <p:cNvPr id="32787" name="Group 27"/>
          <p:cNvGrpSpPr>
            <a:grpSpLocks/>
          </p:cNvGrpSpPr>
          <p:nvPr/>
        </p:nvGrpSpPr>
        <p:grpSpPr bwMode="auto">
          <a:xfrm>
            <a:off x="7019925" y="3074988"/>
            <a:ext cx="1296988" cy="215900"/>
            <a:chOff x="4422" y="2069"/>
            <a:chExt cx="817" cy="136"/>
          </a:xfrm>
        </p:grpSpPr>
        <p:sp>
          <p:nvSpPr>
            <p:cNvPr id="32841" name="AutoShape 28"/>
            <p:cNvSpPr>
              <a:spLocks/>
            </p:cNvSpPr>
            <p:nvPr/>
          </p:nvSpPr>
          <p:spPr bwMode="auto">
            <a:xfrm rot="-5400000">
              <a:off x="4740" y="1797"/>
              <a:ext cx="90" cy="726"/>
            </a:xfrm>
            <a:prstGeom prst="leftBrace">
              <a:avLst>
                <a:gd name="adj1" fmla="val 6722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42" name="Rectangle 29"/>
            <p:cNvSpPr>
              <a:spLocks noChangeArrowheads="1"/>
            </p:cNvSpPr>
            <p:nvPr/>
          </p:nvSpPr>
          <p:spPr bwMode="auto">
            <a:xfrm>
              <a:off x="5012" y="2069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43" name="Line 30"/>
            <p:cNvSpPr>
              <a:spLocks noChangeShapeType="1"/>
            </p:cNvSpPr>
            <p:nvPr/>
          </p:nvSpPr>
          <p:spPr bwMode="auto">
            <a:xfrm>
              <a:off x="4966" y="2160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32788" name="Group 33"/>
          <p:cNvGrpSpPr>
            <a:grpSpLocks/>
          </p:cNvGrpSpPr>
          <p:nvPr/>
        </p:nvGrpSpPr>
        <p:grpSpPr bwMode="auto">
          <a:xfrm>
            <a:off x="2268538" y="1924050"/>
            <a:ext cx="360362" cy="720725"/>
            <a:chOff x="1610" y="1344"/>
            <a:chExt cx="227" cy="454"/>
          </a:xfrm>
        </p:grpSpPr>
        <p:sp>
          <p:nvSpPr>
            <p:cNvPr id="32839" name="AutoShape 34"/>
            <p:cNvSpPr>
              <a:spLocks noChangeArrowheads="1"/>
            </p:cNvSpPr>
            <p:nvPr/>
          </p:nvSpPr>
          <p:spPr bwMode="auto">
            <a:xfrm rot="10800000">
              <a:off x="1610" y="1616"/>
              <a:ext cx="227" cy="1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40" name="Rectangle 35"/>
            <p:cNvSpPr>
              <a:spLocks noChangeArrowheads="1"/>
            </p:cNvSpPr>
            <p:nvPr/>
          </p:nvSpPr>
          <p:spPr bwMode="auto">
            <a:xfrm>
              <a:off x="1610" y="1344"/>
              <a:ext cx="227" cy="2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grpSp>
        <p:nvGrpSpPr>
          <p:cNvPr id="32789" name="Group 31"/>
          <p:cNvGrpSpPr>
            <a:grpSpLocks/>
          </p:cNvGrpSpPr>
          <p:nvPr/>
        </p:nvGrpSpPr>
        <p:grpSpPr bwMode="auto">
          <a:xfrm>
            <a:off x="2555875" y="1924050"/>
            <a:ext cx="360363" cy="720725"/>
            <a:chOff x="1610" y="1344"/>
            <a:chExt cx="227" cy="454"/>
          </a:xfrm>
        </p:grpSpPr>
        <p:sp>
          <p:nvSpPr>
            <p:cNvPr id="32837" name="AutoShape 6"/>
            <p:cNvSpPr>
              <a:spLocks noChangeArrowheads="1"/>
            </p:cNvSpPr>
            <p:nvPr/>
          </p:nvSpPr>
          <p:spPr bwMode="auto">
            <a:xfrm rot="10800000">
              <a:off x="1610" y="1616"/>
              <a:ext cx="227" cy="18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38" name="Rectangle 21"/>
            <p:cNvSpPr>
              <a:spLocks noChangeArrowheads="1"/>
            </p:cNvSpPr>
            <p:nvPr/>
          </p:nvSpPr>
          <p:spPr bwMode="auto">
            <a:xfrm>
              <a:off x="1610" y="1344"/>
              <a:ext cx="227" cy="27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sp>
        <p:nvSpPr>
          <p:cNvPr id="32790" name="Text Box 39"/>
          <p:cNvSpPr txBox="1">
            <a:spLocks noChangeArrowheads="1"/>
          </p:cNvSpPr>
          <p:nvPr/>
        </p:nvSpPr>
        <p:spPr bwMode="auto">
          <a:xfrm>
            <a:off x="2371725" y="27876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791" name="Text Box 40"/>
          <p:cNvSpPr txBox="1">
            <a:spLocks noChangeArrowheads="1"/>
          </p:cNvSpPr>
          <p:nvPr/>
        </p:nvSpPr>
        <p:spPr bwMode="auto">
          <a:xfrm>
            <a:off x="2916238" y="27876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32792" name="Text Box 42"/>
          <p:cNvSpPr txBox="1">
            <a:spLocks noChangeArrowheads="1"/>
          </p:cNvSpPr>
          <p:nvPr/>
        </p:nvSpPr>
        <p:spPr bwMode="auto">
          <a:xfrm>
            <a:off x="7164388" y="27876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32793" name="Text Box 43"/>
          <p:cNvSpPr txBox="1">
            <a:spLocks noChangeArrowheads="1"/>
          </p:cNvSpPr>
          <p:nvPr/>
        </p:nvSpPr>
        <p:spPr bwMode="auto">
          <a:xfrm>
            <a:off x="6588125" y="27876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59</a:t>
            </a:r>
          </a:p>
        </p:txBody>
      </p:sp>
      <p:grpSp>
        <p:nvGrpSpPr>
          <p:cNvPr id="32794" name="Group 44"/>
          <p:cNvGrpSpPr>
            <a:grpSpLocks/>
          </p:cNvGrpSpPr>
          <p:nvPr/>
        </p:nvGrpSpPr>
        <p:grpSpPr bwMode="auto">
          <a:xfrm>
            <a:off x="6516688" y="1924050"/>
            <a:ext cx="360362" cy="720725"/>
            <a:chOff x="1610" y="1344"/>
            <a:chExt cx="227" cy="454"/>
          </a:xfrm>
        </p:grpSpPr>
        <p:sp>
          <p:nvSpPr>
            <p:cNvPr id="32835" name="AutoShape 45" descr="Light upward diagonal"/>
            <p:cNvSpPr>
              <a:spLocks noChangeArrowheads="1"/>
            </p:cNvSpPr>
            <p:nvPr/>
          </p:nvSpPr>
          <p:spPr bwMode="auto">
            <a:xfrm rot="10800000">
              <a:off x="1610" y="1616"/>
              <a:ext cx="227" cy="182"/>
            </a:xfrm>
            <a:prstGeom prst="triangle">
              <a:avLst>
                <a:gd name="adj" fmla="val 50000"/>
              </a:avLst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36" name="Rectangle 46" descr="Light upward diagonal"/>
            <p:cNvSpPr>
              <a:spLocks noChangeArrowheads="1"/>
            </p:cNvSpPr>
            <p:nvPr/>
          </p:nvSpPr>
          <p:spPr bwMode="auto">
            <a:xfrm>
              <a:off x="1610" y="1344"/>
              <a:ext cx="227" cy="272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grpSp>
        <p:nvGrpSpPr>
          <p:cNvPr id="32795" name="Group 47"/>
          <p:cNvGrpSpPr>
            <a:grpSpLocks/>
          </p:cNvGrpSpPr>
          <p:nvPr/>
        </p:nvGrpSpPr>
        <p:grpSpPr bwMode="auto">
          <a:xfrm>
            <a:off x="6804025" y="1924050"/>
            <a:ext cx="360363" cy="720725"/>
            <a:chOff x="1610" y="1344"/>
            <a:chExt cx="227" cy="454"/>
          </a:xfrm>
        </p:grpSpPr>
        <p:sp>
          <p:nvSpPr>
            <p:cNvPr id="32833" name="AutoShape 48"/>
            <p:cNvSpPr>
              <a:spLocks noChangeArrowheads="1"/>
            </p:cNvSpPr>
            <p:nvPr/>
          </p:nvSpPr>
          <p:spPr bwMode="auto">
            <a:xfrm rot="10800000">
              <a:off x="1610" y="1616"/>
              <a:ext cx="227" cy="18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34" name="Rectangle 49"/>
            <p:cNvSpPr>
              <a:spLocks noChangeArrowheads="1"/>
            </p:cNvSpPr>
            <p:nvPr/>
          </p:nvSpPr>
          <p:spPr bwMode="auto">
            <a:xfrm>
              <a:off x="1610" y="1344"/>
              <a:ext cx="227" cy="27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sp>
        <p:nvSpPr>
          <p:cNvPr id="32796" name="Text Box 53"/>
          <p:cNvSpPr txBox="1">
            <a:spLocks noChangeArrowheads="1"/>
          </p:cNvSpPr>
          <p:nvPr/>
        </p:nvSpPr>
        <p:spPr bwMode="auto">
          <a:xfrm>
            <a:off x="2627313" y="1924050"/>
            <a:ext cx="1349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[</a:t>
            </a:r>
          </a:p>
        </p:txBody>
      </p:sp>
      <p:sp>
        <p:nvSpPr>
          <p:cNvPr id="32797" name="Text Box 54"/>
          <p:cNvSpPr txBox="1">
            <a:spLocks noChangeArrowheads="1"/>
          </p:cNvSpPr>
          <p:nvPr/>
        </p:nvSpPr>
        <p:spPr bwMode="auto">
          <a:xfrm>
            <a:off x="6943725" y="1924050"/>
            <a:ext cx="1349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32798" name="Text Box 55"/>
          <p:cNvSpPr txBox="1">
            <a:spLocks noChangeArrowheads="1"/>
          </p:cNvSpPr>
          <p:nvPr/>
        </p:nvSpPr>
        <p:spPr bwMode="auto">
          <a:xfrm>
            <a:off x="2987675" y="1924050"/>
            <a:ext cx="1349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200" b="1">
                <a:solidFill>
                  <a:schemeClr val="bg2"/>
                </a:solidFill>
              </a:rPr>
              <a:t>(</a:t>
            </a:r>
          </a:p>
        </p:txBody>
      </p:sp>
      <p:sp>
        <p:nvSpPr>
          <p:cNvPr id="32799" name="Text Box 57"/>
          <p:cNvSpPr txBox="1">
            <a:spLocks noChangeArrowheads="1"/>
          </p:cNvSpPr>
          <p:nvPr/>
        </p:nvSpPr>
        <p:spPr bwMode="auto">
          <a:xfrm>
            <a:off x="6597650" y="1924050"/>
            <a:ext cx="1349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200" b="1">
                <a:solidFill>
                  <a:schemeClr val="bg2"/>
                </a:solidFill>
              </a:rPr>
              <a:t>)</a:t>
            </a:r>
          </a:p>
        </p:txBody>
      </p:sp>
      <p:grpSp>
        <p:nvGrpSpPr>
          <p:cNvPr id="32800" name="Group 82"/>
          <p:cNvGrpSpPr>
            <a:grpSpLocks/>
          </p:cNvGrpSpPr>
          <p:nvPr/>
        </p:nvGrpSpPr>
        <p:grpSpPr bwMode="auto">
          <a:xfrm>
            <a:off x="755650" y="2139950"/>
            <a:ext cx="863600" cy="588963"/>
            <a:chOff x="521" y="2568"/>
            <a:chExt cx="998" cy="681"/>
          </a:xfrm>
        </p:grpSpPr>
        <p:sp>
          <p:nvSpPr>
            <p:cNvPr id="32819" name="Rectangle 68"/>
            <p:cNvSpPr>
              <a:spLocks noChangeArrowheads="1"/>
            </p:cNvSpPr>
            <p:nvPr/>
          </p:nvSpPr>
          <p:spPr bwMode="auto">
            <a:xfrm>
              <a:off x="657" y="2568"/>
              <a:ext cx="726" cy="6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0" name="Rectangle 69"/>
            <p:cNvSpPr>
              <a:spLocks noChangeArrowheads="1"/>
            </p:cNvSpPr>
            <p:nvPr/>
          </p:nvSpPr>
          <p:spPr bwMode="auto">
            <a:xfrm>
              <a:off x="521" y="2659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1" name="Rectangle 70"/>
            <p:cNvSpPr>
              <a:spLocks noChangeArrowheads="1"/>
            </p:cNvSpPr>
            <p:nvPr/>
          </p:nvSpPr>
          <p:spPr bwMode="auto">
            <a:xfrm>
              <a:off x="612" y="2659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2" name="Rectangle 71"/>
            <p:cNvSpPr>
              <a:spLocks noChangeArrowheads="1"/>
            </p:cNvSpPr>
            <p:nvPr/>
          </p:nvSpPr>
          <p:spPr bwMode="auto">
            <a:xfrm>
              <a:off x="521" y="2750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3" name="Rectangle 72"/>
            <p:cNvSpPr>
              <a:spLocks noChangeArrowheads="1"/>
            </p:cNvSpPr>
            <p:nvPr/>
          </p:nvSpPr>
          <p:spPr bwMode="auto">
            <a:xfrm>
              <a:off x="612" y="2750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4" name="Rectangle 73"/>
            <p:cNvSpPr>
              <a:spLocks noChangeArrowheads="1"/>
            </p:cNvSpPr>
            <p:nvPr/>
          </p:nvSpPr>
          <p:spPr bwMode="auto">
            <a:xfrm>
              <a:off x="521" y="2841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5" name="Rectangle 74"/>
            <p:cNvSpPr>
              <a:spLocks noChangeArrowheads="1"/>
            </p:cNvSpPr>
            <p:nvPr/>
          </p:nvSpPr>
          <p:spPr bwMode="auto">
            <a:xfrm>
              <a:off x="612" y="2841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6" name="Rectangle 75"/>
            <p:cNvSpPr>
              <a:spLocks noChangeArrowheads="1"/>
            </p:cNvSpPr>
            <p:nvPr/>
          </p:nvSpPr>
          <p:spPr bwMode="auto">
            <a:xfrm>
              <a:off x="521" y="2931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7" name="Rectangle 76"/>
            <p:cNvSpPr>
              <a:spLocks noChangeArrowheads="1"/>
            </p:cNvSpPr>
            <p:nvPr/>
          </p:nvSpPr>
          <p:spPr bwMode="auto">
            <a:xfrm>
              <a:off x="612" y="2931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8" name="Rectangle 77"/>
            <p:cNvSpPr>
              <a:spLocks noChangeArrowheads="1"/>
            </p:cNvSpPr>
            <p:nvPr/>
          </p:nvSpPr>
          <p:spPr bwMode="auto">
            <a:xfrm>
              <a:off x="521" y="3022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29" name="Rectangle 78"/>
            <p:cNvSpPr>
              <a:spLocks noChangeArrowheads="1"/>
            </p:cNvSpPr>
            <p:nvPr/>
          </p:nvSpPr>
          <p:spPr bwMode="auto">
            <a:xfrm>
              <a:off x="612" y="3022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30" name="Rectangle 79"/>
            <p:cNvSpPr>
              <a:spLocks noChangeArrowheads="1"/>
            </p:cNvSpPr>
            <p:nvPr/>
          </p:nvSpPr>
          <p:spPr bwMode="auto">
            <a:xfrm>
              <a:off x="521" y="3113"/>
              <a:ext cx="998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2831" name="Rectangle 80"/>
            <p:cNvSpPr>
              <a:spLocks noChangeArrowheads="1"/>
            </p:cNvSpPr>
            <p:nvPr/>
          </p:nvSpPr>
          <p:spPr bwMode="auto">
            <a:xfrm>
              <a:off x="612" y="3113"/>
              <a:ext cx="817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pic>
          <p:nvPicPr>
            <p:cNvPr id="32832" name="Picture 81" descr="MC900441468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9" t="4771" r="18158" b="35034"/>
            <a:stretch>
              <a:fillRect/>
            </a:stretch>
          </p:blipFill>
          <p:spPr bwMode="auto">
            <a:xfrm>
              <a:off x="703" y="2601"/>
              <a:ext cx="635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01" name="Text Box 83"/>
          <p:cNvSpPr txBox="1">
            <a:spLocks noChangeArrowheads="1"/>
          </p:cNvSpPr>
          <p:nvPr/>
        </p:nvSpPr>
        <p:spPr bwMode="auto">
          <a:xfrm>
            <a:off x="611188" y="3933825"/>
            <a:ext cx="2232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Precondition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600" b="1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1) EEPROM time value is set to 9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2) Set state “ON”</a:t>
            </a:r>
          </a:p>
        </p:txBody>
      </p:sp>
      <p:sp>
        <p:nvSpPr>
          <p:cNvPr id="32802" name="Text Box 84"/>
          <p:cNvSpPr txBox="1">
            <a:spLocks noChangeArrowheads="1"/>
          </p:cNvSpPr>
          <p:nvPr/>
        </p:nvSpPr>
        <p:spPr bwMode="auto">
          <a:xfrm>
            <a:off x="2771775" y="3940175"/>
            <a:ext cx="34559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Test Description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600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1) Check light and start stopwatch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2) Stop stopwatch when light is OFF</a:t>
            </a:r>
          </a:p>
        </p:txBody>
      </p:sp>
      <p:sp>
        <p:nvSpPr>
          <p:cNvPr id="32803" name="Text Box 85"/>
          <p:cNvSpPr txBox="1">
            <a:spLocks noChangeArrowheads="1"/>
          </p:cNvSpPr>
          <p:nvPr/>
        </p:nvSpPr>
        <p:spPr bwMode="auto">
          <a:xfrm>
            <a:off x="6516688" y="3940175"/>
            <a:ext cx="2016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Expected Result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600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Light is ON for X minutes</a:t>
            </a:r>
          </a:p>
        </p:txBody>
      </p:sp>
      <p:sp>
        <p:nvSpPr>
          <p:cNvPr id="32804" name="Text Box 86"/>
          <p:cNvSpPr txBox="1">
            <a:spLocks noChangeArrowheads="1"/>
          </p:cNvSpPr>
          <p:nvPr/>
        </p:nvSpPr>
        <p:spPr bwMode="auto">
          <a:xfrm>
            <a:off x="6516688" y="4941888"/>
            <a:ext cx="1076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/>
              <a:t>(Resolution = 1)</a:t>
            </a:r>
          </a:p>
        </p:txBody>
      </p:sp>
      <p:sp>
        <p:nvSpPr>
          <p:cNvPr id="32805" name="Text Box 87"/>
          <p:cNvSpPr txBox="1">
            <a:spLocks noChangeArrowheads="1"/>
          </p:cNvSpPr>
          <p:nvPr/>
        </p:nvSpPr>
        <p:spPr bwMode="auto">
          <a:xfrm>
            <a:off x="611188" y="532288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1) EEPROM time value is set to 10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2) Set state “ON”</a:t>
            </a:r>
          </a:p>
        </p:txBody>
      </p:sp>
      <p:sp>
        <p:nvSpPr>
          <p:cNvPr id="32806" name="Text Box 88"/>
          <p:cNvSpPr txBox="1">
            <a:spLocks noChangeArrowheads="1"/>
          </p:cNvSpPr>
          <p:nvPr/>
        </p:nvSpPr>
        <p:spPr bwMode="auto">
          <a:xfrm>
            <a:off x="2771775" y="5283200"/>
            <a:ext cx="345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1) Check light and start stopwatch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2) Stop stopwatch when light is OFF</a:t>
            </a:r>
          </a:p>
        </p:txBody>
      </p:sp>
      <p:sp>
        <p:nvSpPr>
          <p:cNvPr id="32807" name="Text Box 89"/>
          <p:cNvSpPr txBox="1">
            <a:spLocks noChangeArrowheads="1"/>
          </p:cNvSpPr>
          <p:nvPr/>
        </p:nvSpPr>
        <p:spPr bwMode="auto">
          <a:xfrm>
            <a:off x="6516688" y="5283200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Light is ON for 10 minutes</a:t>
            </a:r>
          </a:p>
        </p:txBody>
      </p:sp>
      <p:sp>
        <p:nvSpPr>
          <p:cNvPr id="32808" name="Line 90"/>
          <p:cNvSpPr>
            <a:spLocks noChangeShapeType="1"/>
          </p:cNvSpPr>
          <p:nvPr/>
        </p:nvSpPr>
        <p:spPr bwMode="auto">
          <a:xfrm>
            <a:off x="539750" y="5229225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809" name="Line 91"/>
          <p:cNvSpPr>
            <a:spLocks noChangeShapeType="1"/>
          </p:cNvSpPr>
          <p:nvPr/>
        </p:nvSpPr>
        <p:spPr bwMode="auto">
          <a:xfrm>
            <a:off x="539750" y="422116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810" name="Line 92"/>
          <p:cNvSpPr>
            <a:spLocks noChangeShapeType="1"/>
          </p:cNvSpPr>
          <p:nvPr/>
        </p:nvSpPr>
        <p:spPr bwMode="auto">
          <a:xfrm>
            <a:off x="2555875" y="39338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811" name="Line 93"/>
          <p:cNvSpPr>
            <a:spLocks noChangeShapeType="1"/>
          </p:cNvSpPr>
          <p:nvPr/>
        </p:nvSpPr>
        <p:spPr bwMode="auto">
          <a:xfrm>
            <a:off x="6372225" y="39338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812" name="Text Box 94"/>
          <p:cNvSpPr txBox="1">
            <a:spLocks noChangeArrowheads="1"/>
          </p:cNvSpPr>
          <p:nvPr/>
        </p:nvSpPr>
        <p:spPr bwMode="auto">
          <a:xfrm>
            <a:off x="6516688" y="5910263"/>
            <a:ext cx="1076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/>
              <a:t>(Resolution = 1)</a:t>
            </a:r>
          </a:p>
        </p:txBody>
      </p:sp>
      <p:grpSp>
        <p:nvGrpSpPr>
          <p:cNvPr id="32813" name="Group 74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2817" name="TextBox 75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2818" name="TextBox 76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2814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2815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2816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3644900"/>
            <a:ext cx="37195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4825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4826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4822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4823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4824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B963962-C624-4B68-99DF-FD40849B5641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26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Regression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12875"/>
            <a:ext cx="8062912" cy="1079500"/>
          </a:xfrm>
        </p:spPr>
        <p:txBody>
          <a:bodyPr/>
          <a:lstStyle/>
          <a:p>
            <a:r>
              <a:rPr lang="en-US" altLang="en-US" sz="1800" smtClean="0"/>
              <a:t>In a system a </a:t>
            </a:r>
            <a:r>
              <a:rPr lang="en-US" altLang="en-US" sz="1800" b="1" smtClean="0"/>
              <a:t>new feature</a:t>
            </a:r>
            <a:r>
              <a:rPr lang="en-US" altLang="en-US" sz="1800" smtClean="0"/>
              <a:t> is implemented</a:t>
            </a:r>
            <a:endParaRPr lang="en-US" altLang="en-US" smtClean="0"/>
          </a:p>
          <a:p>
            <a:r>
              <a:rPr lang="en-US" altLang="en-US" sz="1800" smtClean="0"/>
              <a:t>Testing the </a:t>
            </a:r>
            <a:r>
              <a:rPr lang="en-US" altLang="en-US" sz="1800" b="1" smtClean="0"/>
              <a:t>newer</a:t>
            </a:r>
            <a:r>
              <a:rPr lang="en-US" altLang="en-US" sz="1800" smtClean="0"/>
              <a:t> </a:t>
            </a:r>
            <a:r>
              <a:rPr lang="en-US" altLang="en-US" sz="1800" b="1" smtClean="0"/>
              <a:t>version</a:t>
            </a:r>
            <a:r>
              <a:rPr lang="en-US" altLang="en-US" sz="1800" smtClean="0"/>
              <a:t> of the system by using the same test cases of the </a:t>
            </a:r>
            <a:r>
              <a:rPr lang="en-US" altLang="en-US" sz="1800" b="1" smtClean="0"/>
              <a:t>previous</a:t>
            </a:r>
            <a:r>
              <a:rPr lang="en-US" altLang="en-US" sz="1800" smtClean="0"/>
              <a:t> version of the system, for the </a:t>
            </a:r>
            <a:r>
              <a:rPr lang="en-US" altLang="en-US" sz="1800" b="1" smtClean="0"/>
              <a:t>features that are not changed</a:t>
            </a:r>
            <a:endParaRPr lang="en-US" altLang="en-US" sz="1800" smtClean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39750" y="2852738"/>
            <a:ext cx="80629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76"/>
                </a:solidFill>
              </a:rPr>
              <a:t>How to use it?</a:t>
            </a:r>
          </a:p>
          <a:p>
            <a:r>
              <a:rPr lang="en-US" altLang="en-US" sz="1800"/>
              <a:t>Test the system by using the test cases that already exist</a:t>
            </a:r>
          </a:p>
          <a:p>
            <a:r>
              <a:rPr lang="en-US" altLang="en-US" sz="1800"/>
              <a:t>Write new test cases for the domains that include the new features</a:t>
            </a:r>
          </a:p>
          <a:p>
            <a:r>
              <a:rPr lang="en-US" altLang="en-US" sz="1800"/>
              <a:t>Other testing methods can be used to cover all failure possibilities of the system</a:t>
            </a:r>
          </a:p>
          <a:p>
            <a:r>
              <a:rPr lang="en-US" altLang="en-US" sz="1800"/>
              <a:t>Use the new test cases and test the system further on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5850" name="TextBox 7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5851" name="TextBox 8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5847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5848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5849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A9C0BA1-6CA1-42DF-9748-7477749C2CF7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27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Regression Testing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062913" cy="1439863"/>
          </a:xfrm>
        </p:spPr>
        <p:txBody>
          <a:bodyPr/>
          <a:lstStyle/>
          <a:p>
            <a:r>
              <a:rPr lang="en-US" altLang="en-US" sz="1800" smtClean="0"/>
              <a:t>If the requirements were changed by adding the “Ignition ON / OFF” condition, new tests have to be added to the specifications </a:t>
            </a:r>
          </a:p>
          <a:p>
            <a:r>
              <a:rPr lang="en-US" altLang="en-US" sz="1800" smtClean="0"/>
              <a:t>The functionality of the system is changed with additional conditions, but the test cases made for the first version can be reused</a:t>
            </a:r>
          </a:p>
        </p:txBody>
      </p:sp>
      <p:sp>
        <p:nvSpPr>
          <p:cNvPr id="36869" name="Rectangle 119"/>
          <p:cNvSpPr>
            <a:spLocks noChangeArrowheads="1"/>
          </p:cNvSpPr>
          <p:nvPr/>
        </p:nvSpPr>
        <p:spPr bwMode="auto">
          <a:xfrm>
            <a:off x="539750" y="2924175"/>
            <a:ext cx="3671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For example, the tests made with “All round-trip paths” technique are valid and can be reused</a:t>
            </a:r>
          </a:p>
          <a:p>
            <a:r>
              <a:rPr lang="en-US" altLang="en-US" sz="1800"/>
              <a:t>For the new feature added to the system, new test cases have to be created including the latest conditions</a:t>
            </a:r>
          </a:p>
          <a:p>
            <a:endParaRPr lang="en-US" altLang="en-US" sz="1800"/>
          </a:p>
        </p:txBody>
      </p:sp>
      <p:grpSp>
        <p:nvGrpSpPr>
          <p:cNvPr id="36870" name="Group 407"/>
          <p:cNvGrpSpPr>
            <a:grpSpLocks/>
          </p:cNvGrpSpPr>
          <p:nvPr/>
        </p:nvGrpSpPr>
        <p:grpSpPr bwMode="auto">
          <a:xfrm>
            <a:off x="4211638" y="3716338"/>
            <a:ext cx="4276725" cy="2511425"/>
            <a:chOff x="2653" y="2341"/>
            <a:chExt cx="2694" cy="1582"/>
          </a:xfrm>
        </p:grpSpPr>
        <p:sp>
          <p:nvSpPr>
            <p:cNvPr id="36899" name="Rectangle 145"/>
            <p:cNvSpPr>
              <a:spLocks noChangeArrowheads="1"/>
            </p:cNvSpPr>
            <p:nvPr/>
          </p:nvSpPr>
          <p:spPr bwMode="auto">
            <a:xfrm>
              <a:off x="4059" y="2658"/>
              <a:ext cx="91" cy="91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6900" name="AutoShape 5"/>
            <p:cNvSpPr>
              <a:spLocks noChangeArrowheads="1"/>
            </p:cNvSpPr>
            <p:nvPr/>
          </p:nvSpPr>
          <p:spPr bwMode="auto">
            <a:xfrm>
              <a:off x="2674" y="2892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36901" name="AutoShape 6"/>
            <p:cNvSpPr>
              <a:spLocks noChangeArrowheads="1"/>
            </p:cNvSpPr>
            <p:nvPr/>
          </p:nvSpPr>
          <p:spPr bwMode="auto">
            <a:xfrm>
              <a:off x="3656" y="2389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36902" name="AutoShape 7"/>
            <p:cNvSpPr>
              <a:spLocks noChangeArrowheads="1"/>
            </p:cNvSpPr>
            <p:nvPr/>
          </p:nvSpPr>
          <p:spPr bwMode="auto">
            <a:xfrm>
              <a:off x="4639" y="2916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15 sec</a:t>
              </a:r>
            </a:p>
          </p:txBody>
        </p:sp>
        <p:sp>
          <p:nvSpPr>
            <p:cNvPr id="36903" name="AutoShape 8"/>
            <p:cNvSpPr>
              <a:spLocks noChangeArrowheads="1"/>
            </p:cNvSpPr>
            <p:nvPr/>
          </p:nvSpPr>
          <p:spPr bwMode="auto">
            <a:xfrm>
              <a:off x="3656" y="3492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36904" name="Picture 9" descr="MC900441468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" y="2341"/>
              <a:ext cx="2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5" name="Picture 10" descr="MC90043264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823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6" name="Picture 11" descr="MC900432617[1]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" y="2342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7" name="Picture 12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" y="2868"/>
              <a:ext cx="18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908" name="AutoShape 13"/>
            <p:cNvCxnSpPr>
              <a:cxnSpLocks noChangeShapeType="1"/>
              <a:stCxn id="36900" idx="0"/>
              <a:endCxn id="36901" idx="1"/>
            </p:cNvCxnSpPr>
            <p:nvPr/>
          </p:nvCxnSpPr>
          <p:spPr bwMode="auto">
            <a:xfrm rot="-5400000">
              <a:off x="3154" y="2388"/>
              <a:ext cx="316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9" name="AutoShape 14"/>
            <p:cNvCxnSpPr>
              <a:cxnSpLocks noChangeShapeType="1"/>
              <a:stCxn id="36901" idx="3"/>
              <a:endCxn id="36902" idx="0"/>
            </p:cNvCxnSpPr>
            <p:nvPr/>
          </p:nvCxnSpPr>
          <p:spPr bwMode="auto">
            <a:xfrm>
              <a:off x="4262" y="2569"/>
              <a:ext cx="677" cy="341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0" name="AutoShape 15"/>
            <p:cNvCxnSpPr>
              <a:cxnSpLocks noChangeShapeType="1"/>
              <a:stCxn id="36902" idx="2"/>
              <a:endCxn id="36903" idx="3"/>
            </p:cNvCxnSpPr>
            <p:nvPr/>
          </p:nvCxnSpPr>
          <p:spPr bwMode="auto">
            <a:xfrm rot="5400000">
              <a:off x="4406" y="3138"/>
              <a:ext cx="390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1" name="AutoShape 16"/>
            <p:cNvCxnSpPr>
              <a:cxnSpLocks noChangeShapeType="1"/>
              <a:stCxn id="36902" idx="1"/>
              <a:endCxn id="36899" idx="2"/>
            </p:cNvCxnSpPr>
            <p:nvPr/>
          </p:nvCxnSpPr>
          <p:spPr bwMode="auto">
            <a:xfrm rot="10800000">
              <a:off x="4105" y="2749"/>
              <a:ext cx="522" cy="34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2" name="AutoShape 18"/>
            <p:cNvCxnSpPr>
              <a:cxnSpLocks noChangeShapeType="1"/>
              <a:stCxn id="36903" idx="1"/>
              <a:endCxn id="36900" idx="2"/>
            </p:cNvCxnSpPr>
            <p:nvPr/>
          </p:nvCxnSpPr>
          <p:spPr bwMode="auto">
            <a:xfrm rot="10800000">
              <a:off x="2973" y="3258"/>
              <a:ext cx="677" cy="414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3" name="AutoShape 19"/>
            <p:cNvCxnSpPr>
              <a:cxnSpLocks noChangeShapeType="1"/>
            </p:cNvCxnSpPr>
            <p:nvPr/>
          </p:nvCxnSpPr>
          <p:spPr bwMode="auto">
            <a:xfrm>
              <a:off x="3824" y="2755"/>
              <a:ext cx="0" cy="73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6914" name="Group 20"/>
            <p:cNvGrpSpPr>
              <a:grpSpLocks/>
            </p:cNvGrpSpPr>
            <p:nvPr/>
          </p:nvGrpSpPr>
          <p:grpSpPr bwMode="auto">
            <a:xfrm>
              <a:off x="3608" y="3756"/>
              <a:ext cx="265" cy="167"/>
              <a:chOff x="2245" y="3612"/>
              <a:chExt cx="500" cy="317"/>
            </a:xfrm>
          </p:grpSpPr>
          <p:pic>
            <p:nvPicPr>
              <p:cNvPr id="37038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039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040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041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36915" name="Group 25"/>
            <p:cNvGrpSpPr>
              <a:grpSpLocks/>
            </p:cNvGrpSpPr>
            <p:nvPr/>
          </p:nvGrpSpPr>
          <p:grpSpPr bwMode="auto">
            <a:xfrm>
              <a:off x="4431" y="3020"/>
              <a:ext cx="167" cy="168"/>
              <a:chOff x="975" y="1571"/>
              <a:chExt cx="317" cy="317"/>
            </a:xfrm>
          </p:grpSpPr>
          <p:sp>
            <p:nvSpPr>
              <p:cNvPr id="37023" name="Oval 2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24" name="Oval 2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25" name="AutoShape 2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26" name="AutoShape 2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27" name="AutoShape 3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7028" name="AutoShape 3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29" name="AutoShape 3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30" name="AutoShape 3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31" name="AutoShape 3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7032" name="AutoShape 3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7033" name="AutoShape 3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34" name="AutoShape 3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35" name="AutoShape 3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36" name="Rectangle 3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37" name="Rectangle 4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36916" name="AutoShape 41"/>
            <p:cNvSpPr>
              <a:spLocks noChangeArrowheads="1"/>
            </p:cNvSpPr>
            <p:nvPr/>
          </p:nvSpPr>
          <p:spPr bwMode="auto">
            <a:xfrm rot="-5400000">
              <a:off x="4100" y="2353"/>
              <a:ext cx="1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/>
            <a:p>
              <a:endParaRPr lang="en-US"/>
            </a:p>
          </p:txBody>
        </p:sp>
        <p:grpSp>
          <p:nvGrpSpPr>
            <p:cNvPr id="36917" name="Group 146"/>
            <p:cNvGrpSpPr>
              <a:grpSpLocks/>
            </p:cNvGrpSpPr>
            <p:nvPr/>
          </p:nvGrpSpPr>
          <p:grpSpPr bwMode="auto">
            <a:xfrm>
              <a:off x="3891" y="2749"/>
              <a:ext cx="168" cy="729"/>
              <a:chOff x="4209" y="1298"/>
              <a:chExt cx="168" cy="729"/>
            </a:xfrm>
          </p:grpSpPr>
          <p:cxnSp>
            <p:nvCxnSpPr>
              <p:cNvPr id="37006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4294" y="1298"/>
                <a:ext cx="0" cy="729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7007" name="Group 49"/>
              <p:cNvGrpSpPr>
                <a:grpSpLocks/>
              </p:cNvGrpSpPr>
              <p:nvPr/>
            </p:nvGrpSpPr>
            <p:grpSpPr bwMode="auto">
              <a:xfrm>
                <a:off x="4209" y="1828"/>
                <a:ext cx="168" cy="167"/>
                <a:chOff x="975" y="1571"/>
                <a:chExt cx="317" cy="317"/>
              </a:xfrm>
            </p:grpSpPr>
            <p:sp>
              <p:nvSpPr>
                <p:cNvPr id="37008" name="Oval 50"/>
                <p:cNvSpPr>
                  <a:spLocks noChangeArrowheads="1"/>
                </p:cNvSpPr>
                <p:nvPr/>
              </p:nvSpPr>
              <p:spPr bwMode="auto">
                <a:xfrm>
                  <a:off x="975" y="1571"/>
                  <a:ext cx="317" cy="317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09" name="Oval 51"/>
                <p:cNvSpPr>
                  <a:spLocks noChangeArrowheads="1"/>
                </p:cNvSpPr>
                <p:nvPr/>
              </p:nvSpPr>
              <p:spPr bwMode="auto">
                <a:xfrm>
                  <a:off x="982" y="1578"/>
                  <a:ext cx="303" cy="303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0" name="AutoShape 52"/>
                <p:cNvSpPr>
                  <a:spLocks noChangeArrowheads="1"/>
                </p:cNvSpPr>
                <p:nvPr/>
              </p:nvSpPr>
              <p:spPr bwMode="auto">
                <a:xfrm>
                  <a:off x="1066" y="1670"/>
                  <a:ext cx="127" cy="16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1" name="AutoShape 53"/>
                <p:cNvSpPr>
                  <a:spLocks noChangeArrowheads="1"/>
                </p:cNvSpPr>
                <p:nvPr/>
              </p:nvSpPr>
              <p:spPr bwMode="auto">
                <a:xfrm>
                  <a:off x="1066" y="1627"/>
                  <a:ext cx="127" cy="162"/>
                </a:xfrm>
                <a:prstGeom prst="roundRect">
                  <a:avLst>
                    <a:gd name="adj" fmla="val 27662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2" name="AutoShape 54"/>
                <p:cNvSpPr>
                  <a:spLocks noChangeArrowheads="1"/>
                </p:cNvSpPr>
                <p:nvPr/>
              </p:nvSpPr>
              <p:spPr bwMode="auto">
                <a:xfrm>
                  <a:off x="1081" y="1677"/>
                  <a:ext cx="98" cy="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7 w 21600"/>
                    <a:gd name="T13" fmla="*/ 3086 h 21600"/>
                    <a:gd name="T14" fmla="*/ 18073 w 21600"/>
                    <a:gd name="T15" fmla="*/ 185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4" y="21600"/>
                      </a:lnTo>
                      <a:lnTo>
                        <a:pt x="1826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7013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1108" y="1642"/>
                  <a:ext cx="43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4" name="AutoShape 56"/>
                <p:cNvSpPr>
                  <a:spLocks noChangeArrowheads="1"/>
                </p:cNvSpPr>
                <p:nvPr/>
              </p:nvSpPr>
              <p:spPr bwMode="auto">
                <a:xfrm rot="1371808">
                  <a:off x="1166" y="1670"/>
                  <a:ext cx="35" cy="6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5" name="AutoShape 57"/>
                <p:cNvSpPr>
                  <a:spLocks noChangeArrowheads="1"/>
                </p:cNvSpPr>
                <p:nvPr/>
              </p:nvSpPr>
              <p:spPr bwMode="auto">
                <a:xfrm>
                  <a:off x="1074" y="1663"/>
                  <a:ext cx="42" cy="7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6" name="AutoShape 58"/>
                <p:cNvSpPr>
                  <a:spLocks noChangeArrowheads="1"/>
                </p:cNvSpPr>
                <p:nvPr/>
              </p:nvSpPr>
              <p:spPr bwMode="auto">
                <a:xfrm rot="-5400000">
                  <a:off x="1032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7017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1130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7018" name="AutoShape 60"/>
                <p:cNvSpPr>
                  <a:spLocks noChangeArrowheads="1"/>
                </p:cNvSpPr>
                <p:nvPr/>
              </p:nvSpPr>
              <p:spPr bwMode="auto">
                <a:xfrm rot="-5400000">
                  <a:off x="1115" y="1748"/>
                  <a:ext cx="29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19" name="AutoShape 61"/>
                <p:cNvSpPr>
                  <a:spLocks noChangeArrowheads="1"/>
                </p:cNvSpPr>
                <p:nvPr/>
              </p:nvSpPr>
              <p:spPr bwMode="auto">
                <a:xfrm rot="2623345">
                  <a:off x="1086" y="1746"/>
                  <a:ext cx="22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20" name="AutoShape 62"/>
                <p:cNvSpPr>
                  <a:spLocks noChangeArrowheads="1"/>
                </p:cNvSpPr>
                <p:nvPr/>
              </p:nvSpPr>
              <p:spPr bwMode="auto">
                <a:xfrm rot="-1436150">
                  <a:off x="1165" y="1745"/>
                  <a:ext cx="14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21" name="Rectangle 63"/>
                <p:cNvSpPr>
                  <a:spLocks noChangeArrowheads="1"/>
                </p:cNvSpPr>
                <p:nvPr/>
              </p:nvSpPr>
              <p:spPr bwMode="auto">
                <a:xfrm rot="-2225202">
                  <a:off x="1166" y="1755"/>
                  <a:ext cx="12" cy="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37022" name="Rectangle 64"/>
                <p:cNvSpPr>
                  <a:spLocks noChangeArrowheads="1"/>
                </p:cNvSpPr>
                <p:nvPr/>
              </p:nvSpPr>
              <p:spPr bwMode="auto">
                <a:xfrm rot="2545327">
                  <a:off x="1040" y="1670"/>
                  <a:ext cx="9" cy="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</p:grpSp>
        <p:grpSp>
          <p:nvGrpSpPr>
            <p:cNvPr id="36918" name="Group 65"/>
            <p:cNvGrpSpPr>
              <a:grpSpLocks/>
            </p:cNvGrpSpPr>
            <p:nvPr/>
          </p:nvGrpSpPr>
          <p:grpSpPr bwMode="auto">
            <a:xfrm>
              <a:off x="3197" y="2523"/>
              <a:ext cx="167" cy="167"/>
              <a:chOff x="975" y="1571"/>
              <a:chExt cx="317" cy="317"/>
            </a:xfrm>
          </p:grpSpPr>
          <p:sp>
            <p:nvSpPr>
              <p:cNvPr id="36991" name="Oval 6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2" name="Oval 6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3" name="AutoShape 6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4" name="AutoShape 6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5" name="AutoShape 7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96" name="AutoShape 7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7" name="AutoShape 7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8" name="AutoShape 7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9" name="AutoShape 7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7000" name="AutoShape 7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7001" name="AutoShape 7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02" name="AutoShape 7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03" name="AutoShape 7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04" name="Rectangle 7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7005" name="Rectangle 8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36919" name="Group 81"/>
            <p:cNvGrpSpPr>
              <a:grpSpLocks/>
            </p:cNvGrpSpPr>
            <p:nvPr/>
          </p:nvGrpSpPr>
          <p:grpSpPr bwMode="auto">
            <a:xfrm>
              <a:off x="4375" y="2478"/>
              <a:ext cx="167" cy="167"/>
              <a:chOff x="3606" y="1207"/>
              <a:chExt cx="317" cy="317"/>
            </a:xfrm>
          </p:grpSpPr>
          <p:sp>
            <p:nvSpPr>
              <p:cNvPr id="36977" name="Oval 82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78" name="Oval 83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79" name="AutoShape 84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0" name="AutoShape 85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1" name="AutoShape 86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82" name="AutoShape 87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3" name="AutoShape 88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4" name="AutoShape 89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5" name="AutoShape 90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86" name="AutoShape 91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87" name="AutoShape 92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8" name="AutoShape 93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89" name="AutoShape 94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90" name="Rectangle 95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36920" name="Group 222"/>
            <p:cNvGrpSpPr>
              <a:grpSpLocks/>
            </p:cNvGrpSpPr>
            <p:nvPr/>
          </p:nvGrpSpPr>
          <p:grpSpPr bwMode="auto">
            <a:xfrm>
              <a:off x="2879" y="2523"/>
              <a:ext cx="182" cy="182"/>
              <a:chOff x="1882" y="3385"/>
              <a:chExt cx="182" cy="182"/>
            </a:xfrm>
          </p:grpSpPr>
          <p:sp>
            <p:nvSpPr>
              <p:cNvPr id="36968" name="AutoShape 223"/>
              <p:cNvSpPr>
                <a:spLocks noChangeArrowheads="1"/>
              </p:cNvSpPr>
              <p:nvPr/>
            </p:nvSpPr>
            <p:spPr bwMode="auto">
              <a:xfrm>
                <a:off x="1882" y="3385"/>
                <a:ext cx="182" cy="18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6969" name="Group 224"/>
              <p:cNvGrpSpPr>
                <a:grpSpLocks/>
              </p:cNvGrpSpPr>
              <p:nvPr/>
            </p:nvGrpSpPr>
            <p:grpSpPr bwMode="auto">
              <a:xfrm>
                <a:off x="1907" y="3450"/>
                <a:ext cx="136" cy="45"/>
                <a:chOff x="1383" y="3566"/>
                <a:chExt cx="1361" cy="408"/>
              </a:xfrm>
            </p:grpSpPr>
            <p:sp>
              <p:nvSpPr>
                <p:cNvPr id="36970" name="AutoShape 225"/>
                <p:cNvSpPr>
                  <a:spLocks noChangeArrowheads="1"/>
                </p:cNvSpPr>
                <p:nvPr/>
              </p:nvSpPr>
              <p:spPr bwMode="auto">
                <a:xfrm>
                  <a:off x="1383" y="3566"/>
                  <a:ext cx="544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971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91" y="3657"/>
                  <a:ext cx="817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972" name="AutoShape 227"/>
                <p:cNvSpPr>
                  <a:spLocks noChangeArrowheads="1"/>
                </p:cNvSpPr>
                <p:nvPr/>
              </p:nvSpPr>
              <p:spPr bwMode="auto">
                <a:xfrm>
                  <a:off x="1474" y="3657"/>
                  <a:ext cx="91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973" name="AutoShape 228"/>
                <p:cNvSpPr>
                  <a:spLocks noChangeArrowheads="1"/>
                </p:cNvSpPr>
                <p:nvPr/>
              </p:nvSpPr>
              <p:spPr bwMode="auto">
                <a:xfrm>
                  <a:off x="2698" y="3657"/>
                  <a:ext cx="46" cy="9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974" name="AutoShape 2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607" y="3748"/>
                  <a:ext cx="137" cy="9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975" name="Rectangle 230"/>
                <p:cNvSpPr>
                  <a:spLocks noChangeArrowheads="1"/>
                </p:cNvSpPr>
                <p:nvPr/>
              </p:nvSpPr>
              <p:spPr bwMode="auto">
                <a:xfrm>
                  <a:off x="2336" y="3657"/>
                  <a:ext cx="363" cy="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976" name="Rectangle 231"/>
                <p:cNvSpPr>
                  <a:spLocks noChangeArrowheads="1"/>
                </p:cNvSpPr>
                <p:nvPr/>
              </p:nvSpPr>
              <p:spPr bwMode="auto">
                <a:xfrm>
                  <a:off x="2109" y="3685"/>
                  <a:ext cx="635" cy="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36921" name="Group 234"/>
            <p:cNvGrpSpPr>
              <a:grpSpLocks/>
            </p:cNvGrpSpPr>
            <p:nvPr/>
          </p:nvGrpSpPr>
          <p:grpSpPr bwMode="auto">
            <a:xfrm>
              <a:off x="4557" y="2478"/>
              <a:ext cx="46" cy="181"/>
              <a:chOff x="2562" y="3521"/>
              <a:chExt cx="46" cy="181"/>
            </a:xfrm>
          </p:grpSpPr>
          <p:sp>
            <p:nvSpPr>
              <p:cNvPr id="36966" name="Line 232"/>
              <p:cNvSpPr>
                <a:spLocks noChangeShapeType="1"/>
              </p:cNvSpPr>
              <p:nvPr/>
            </p:nvSpPr>
            <p:spPr bwMode="auto">
              <a:xfrm>
                <a:off x="2562" y="352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67" name="Line 233"/>
              <p:cNvSpPr>
                <a:spLocks noChangeShapeType="1"/>
              </p:cNvSpPr>
              <p:nvPr/>
            </p:nvSpPr>
            <p:spPr bwMode="auto">
              <a:xfrm>
                <a:off x="2608" y="352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6922" name="Group 235"/>
            <p:cNvGrpSpPr>
              <a:grpSpLocks/>
            </p:cNvGrpSpPr>
            <p:nvPr/>
          </p:nvGrpSpPr>
          <p:grpSpPr bwMode="auto">
            <a:xfrm>
              <a:off x="3106" y="2523"/>
              <a:ext cx="46" cy="181"/>
              <a:chOff x="2562" y="3521"/>
              <a:chExt cx="46" cy="181"/>
            </a:xfrm>
          </p:grpSpPr>
          <p:sp>
            <p:nvSpPr>
              <p:cNvPr id="36964" name="Line 236"/>
              <p:cNvSpPr>
                <a:spLocks noChangeShapeType="1"/>
              </p:cNvSpPr>
              <p:nvPr/>
            </p:nvSpPr>
            <p:spPr bwMode="auto">
              <a:xfrm>
                <a:off x="2562" y="352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65" name="Line 237"/>
              <p:cNvSpPr>
                <a:spLocks noChangeShapeType="1"/>
              </p:cNvSpPr>
              <p:nvPr/>
            </p:nvSpPr>
            <p:spPr bwMode="auto">
              <a:xfrm>
                <a:off x="2608" y="352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6923" name="Group 346"/>
            <p:cNvGrpSpPr>
              <a:grpSpLocks/>
            </p:cNvGrpSpPr>
            <p:nvPr/>
          </p:nvGrpSpPr>
          <p:grpSpPr bwMode="auto">
            <a:xfrm>
              <a:off x="5102" y="2478"/>
              <a:ext cx="182" cy="182"/>
              <a:chOff x="1338" y="3475"/>
              <a:chExt cx="182" cy="182"/>
            </a:xfrm>
          </p:grpSpPr>
          <p:sp>
            <p:nvSpPr>
              <p:cNvPr id="36956" name="AutoShape 347"/>
              <p:cNvSpPr>
                <a:spLocks noChangeArrowheads="1"/>
              </p:cNvSpPr>
              <p:nvPr/>
            </p:nvSpPr>
            <p:spPr bwMode="auto">
              <a:xfrm>
                <a:off x="1338" y="3475"/>
                <a:ext cx="182" cy="182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7" name="AutoShape 348"/>
              <p:cNvSpPr>
                <a:spLocks noChangeArrowheads="1"/>
              </p:cNvSpPr>
              <p:nvPr/>
            </p:nvSpPr>
            <p:spPr bwMode="auto">
              <a:xfrm>
                <a:off x="1363" y="3540"/>
                <a:ext cx="54" cy="4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8" name="Rectangle 349"/>
              <p:cNvSpPr>
                <a:spLocks noChangeArrowheads="1"/>
              </p:cNvSpPr>
              <p:nvPr/>
            </p:nvSpPr>
            <p:spPr bwMode="auto">
              <a:xfrm>
                <a:off x="1404" y="3550"/>
                <a:ext cx="81" cy="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9" name="AutoShape 350"/>
              <p:cNvSpPr>
                <a:spLocks noChangeArrowheads="1"/>
              </p:cNvSpPr>
              <p:nvPr/>
            </p:nvSpPr>
            <p:spPr bwMode="auto">
              <a:xfrm>
                <a:off x="1372" y="3550"/>
                <a:ext cx="9" cy="25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60" name="AutoShape 351"/>
              <p:cNvSpPr>
                <a:spLocks noChangeArrowheads="1"/>
              </p:cNvSpPr>
              <p:nvPr/>
            </p:nvSpPr>
            <p:spPr bwMode="auto">
              <a:xfrm>
                <a:off x="1494" y="3550"/>
                <a:ext cx="5" cy="1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61" name="AutoShape 352"/>
              <p:cNvSpPr>
                <a:spLocks noChangeArrowheads="1"/>
              </p:cNvSpPr>
              <p:nvPr/>
            </p:nvSpPr>
            <p:spPr bwMode="auto">
              <a:xfrm rot="10800000" flipH="1">
                <a:off x="1485" y="3560"/>
                <a:ext cx="14" cy="1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62" name="Rectangle 353"/>
              <p:cNvSpPr>
                <a:spLocks noChangeArrowheads="1"/>
              </p:cNvSpPr>
              <p:nvPr/>
            </p:nvSpPr>
            <p:spPr bwMode="auto">
              <a:xfrm>
                <a:off x="1458" y="3550"/>
                <a:ext cx="37" cy="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63" name="Rectangle 354"/>
              <p:cNvSpPr>
                <a:spLocks noChangeArrowheads="1"/>
              </p:cNvSpPr>
              <p:nvPr/>
            </p:nvSpPr>
            <p:spPr bwMode="auto">
              <a:xfrm>
                <a:off x="1436" y="3553"/>
                <a:ext cx="63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6924" name="Group 355"/>
            <p:cNvGrpSpPr>
              <a:grpSpLocks/>
            </p:cNvGrpSpPr>
            <p:nvPr/>
          </p:nvGrpSpPr>
          <p:grpSpPr bwMode="auto">
            <a:xfrm>
              <a:off x="4673" y="3430"/>
              <a:ext cx="46" cy="181"/>
              <a:chOff x="2562" y="3521"/>
              <a:chExt cx="46" cy="181"/>
            </a:xfrm>
          </p:grpSpPr>
          <p:sp>
            <p:nvSpPr>
              <p:cNvPr id="36954" name="Line 356"/>
              <p:cNvSpPr>
                <a:spLocks noChangeShapeType="1"/>
              </p:cNvSpPr>
              <p:nvPr/>
            </p:nvSpPr>
            <p:spPr bwMode="auto">
              <a:xfrm>
                <a:off x="2562" y="352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55" name="Line 357"/>
              <p:cNvSpPr>
                <a:spLocks noChangeShapeType="1"/>
              </p:cNvSpPr>
              <p:nvPr/>
            </p:nvSpPr>
            <p:spPr bwMode="auto">
              <a:xfrm>
                <a:off x="2608" y="352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pic>
          <p:nvPicPr>
            <p:cNvPr id="36925" name="Picture 81" descr="MC900441468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9" t="4771" r="18158" b="35034"/>
            <a:stretch>
              <a:fillRect/>
            </a:stretch>
          </p:blipFill>
          <p:spPr bwMode="auto">
            <a:xfrm>
              <a:off x="4739" y="3430"/>
              <a:ext cx="18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26" name="Group 359"/>
            <p:cNvGrpSpPr>
              <a:grpSpLocks/>
            </p:cNvGrpSpPr>
            <p:nvPr/>
          </p:nvGrpSpPr>
          <p:grpSpPr bwMode="auto">
            <a:xfrm>
              <a:off x="4467" y="3430"/>
              <a:ext cx="182" cy="182"/>
              <a:chOff x="1338" y="3475"/>
              <a:chExt cx="182" cy="182"/>
            </a:xfrm>
          </p:grpSpPr>
          <p:sp>
            <p:nvSpPr>
              <p:cNvPr id="36946" name="AutoShape 360"/>
              <p:cNvSpPr>
                <a:spLocks noChangeArrowheads="1"/>
              </p:cNvSpPr>
              <p:nvPr/>
            </p:nvSpPr>
            <p:spPr bwMode="auto">
              <a:xfrm>
                <a:off x="1338" y="3475"/>
                <a:ext cx="182" cy="182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47" name="AutoShape 361"/>
              <p:cNvSpPr>
                <a:spLocks noChangeArrowheads="1"/>
              </p:cNvSpPr>
              <p:nvPr/>
            </p:nvSpPr>
            <p:spPr bwMode="auto">
              <a:xfrm>
                <a:off x="1363" y="3540"/>
                <a:ext cx="54" cy="4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48" name="Rectangle 362"/>
              <p:cNvSpPr>
                <a:spLocks noChangeArrowheads="1"/>
              </p:cNvSpPr>
              <p:nvPr/>
            </p:nvSpPr>
            <p:spPr bwMode="auto">
              <a:xfrm>
                <a:off x="1404" y="3550"/>
                <a:ext cx="81" cy="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49" name="AutoShape 363"/>
              <p:cNvSpPr>
                <a:spLocks noChangeArrowheads="1"/>
              </p:cNvSpPr>
              <p:nvPr/>
            </p:nvSpPr>
            <p:spPr bwMode="auto">
              <a:xfrm>
                <a:off x="1372" y="3550"/>
                <a:ext cx="9" cy="25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0" name="AutoShape 364"/>
              <p:cNvSpPr>
                <a:spLocks noChangeArrowheads="1"/>
              </p:cNvSpPr>
              <p:nvPr/>
            </p:nvSpPr>
            <p:spPr bwMode="auto">
              <a:xfrm>
                <a:off x="1494" y="3550"/>
                <a:ext cx="5" cy="1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1" name="AutoShape 365"/>
              <p:cNvSpPr>
                <a:spLocks noChangeArrowheads="1"/>
              </p:cNvSpPr>
              <p:nvPr/>
            </p:nvSpPr>
            <p:spPr bwMode="auto">
              <a:xfrm rot="10800000" flipH="1">
                <a:off x="1485" y="3560"/>
                <a:ext cx="14" cy="1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2" name="Rectangle 366"/>
              <p:cNvSpPr>
                <a:spLocks noChangeArrowheads="1"/>
              </p:cNvSpPr>
              <p:nvPr/>
            </p:nvSpPr>
            <p:spPr bwMode="auto">
              <a:xfrm>
                <a:off x="1458" y="3550"/>
                <a:ext cx="37" cy="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53" name="Rectangle 367"/>
              <p:cNvSpPr>
                <a:spLocks noChangeArrowheads="1"/>
              </p:cNvSpPr>
              <p:nvPr/>
            </p:nvSpPr>
            <p:spPr bwMode="auto">
              <a:xfrm>
                <a:off x="1436" y="3553"/>
                <a:ext cx="63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pic>
          <p:nvPicPr>
            <p:cNvPr id="36927" name="Picture 81" descr="MC900441468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9" t="4771" r="18158" b="35034"/>
            <a:stretch>
              <a:fillRect/>
            </a:stretch>
          </p:blipFill>
          <p:spPr bwMode="auto">
            <a:xfrm>
              <a:off x="3741" y="2840"/>
              <a:ext cx="18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8" name="Text Box 369"/>
            <p:cNvSpPr txBox="1">
              <a:spLocks noChangeArrowheads="1"/>
            </p:cNvSpPr>
            <p:nvPr/>
          </p:nvSpPr>
          <p:spPr bwMode="auto">
            <a:xfrm>
              <a:off x="4875" y="2486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&amp;&amp;</a:t>
              </a:r>
            </a:p>
          </p:txBody>
        </p:sp>
        <p:grpSp>
          <p:nvGrpSpPr>
            <p:cNvPr id="36929" name="Group 81"/>
            <p:cNvGrpSpPr>
              <a:grpSpLocks/>
            </p:cNvGrpSpPr>
            <p:nvPr/>
          </p:nvGrpSpPr>
          <p:grpSpPr bwMode="auto">
            <a:xfrm>
              <a:off x="4708" y="2478"/>
              <a:ext cx="167" cy="167"/>
              <a:chOff x="3606" y="1207"/>
              <a:chExt cx="317" cy="317"/>
            </a:xfrm>
          </p:grpSpPr>
          <p:sp>
            <p:nvSpPr>
              <p:cNvPr id="36932" name="Oval 82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33" name="Oval 83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34" name="AutoShape 84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35" name="AutoShape 85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36" name="AutoShape 86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37" name="AutoShape 87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38" name="AutoShape 88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39" name="AutoShape 89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40" name="AutoShape 90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41" name="AutoShape 91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942" name="AutoShape 92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43" name="AutoShape 93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44" name="AutoShape 94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36945" name="Rectangle 95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36930" name="Text Box 385"/>
            <p:cNvSpPr txBox="1">
              <a:spLocks noChangeArrowheads="1"/>
            </p:cNvSpPr>
            <p:nvPr/>
          </p:nvSpPr>
          <p:spPr bwMode="auto">
            <a:xfrm>
              <a:off x="4648" y="2429"/>
              <a:ext cx="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400"/>
                <a:t>(</a:t>
              </a:r>
            </a:p>
          </p:txBody>
        </p:sp>
        <p:sp>
          <p:nvSpPr>
            <p:cNvPr id="36931" name="Text Box 386"/>
            <p:cNvSpPr txBox="1">
              <a:spLocks noChangeArrowheads="1"/>
            </p:cNvSpPr>
            <p:nvPr/>
          </p:nvSpPr>
          <p:spPr bwMode="auto">
            <a:xfrm>
              <a:off x="5283" y="2432"/>
              <a:ext cx="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400"/>
                <a:t>)</a:t>
              </a:r>
            </a:p>
          </p:txBody>
        </p:sp>
      </p:grpSp>
      <p:grpSp>
        <p:nvGrpSpPr>
          <p:cNvPr id="36871" name="Group 411"/>
          <p:cNvGrpSpPr>
            <a:grpSpLocks/>
          </p:cNvGrpSpPr>
          <p:nvPr/>
        </p:nvGrpSpPr>
        <p:grpSpPr bwMode="auto">
          <a:xfrm>
            <a:off x="7092950" y="2852738"/>
            <a:ext cx="1406525" cy="649287"/>
            <a:chOff x="1383" y="3430"/>
            <a:chExt cx="886" cy="409"/>
          </a:xfrm>
        </p:grpSpPr>
        <p:grpSp>
          <p:nvGrpSpPr>
            <p:cNvPr id="36878" name="Group 388"/>
            <p:cNvGrpSpPr>
              <a:grpSpLocks/>
            </p:cNvGrpSpPr>
            <p:nvPr/>
          </p:nvGrpSpPr>
          <p:grpSpPr bwMode="auto">
            <a:xfrm>
              <a:off x="1383" y="3430"/>
              <a:ext cx="182" cy="182"/>
              <a:chOff x="1882" y="3385"/>
              <a:chExt cx="182" cy="182"/>
            </a:xfrm>
          </p:grpSpPr>
          <p:sp>
            <p:nvSpPr>
              <p:cNvPr id="36890" name="AutoShape 389"/>
              <p:cNvSpPr>
                <a:spLocks noChangeArrowheads="1"/>
              </p:cNvSpPr>
              <p:nvPr/>
            </p:nvSpPr>
            <p:spPr bwMode="auto">
              <a:xfrm>
                <a:off x="1882" y="3385"/>
                <a:ext cx="182" cy="18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6891" name="Group 390"/>
              <p:cNvGrpSpPr>
                <a:grpSpLocks/>
              </p:cNvGrpSpPr>
              <p:nvPr/>
            </p:nvGrpSpPr>
            <p:grpSpPr bwMode="auto">
              <a:xfrm>
                <a:off x="1907" y="3450"/>
                <a:ext cx="136" cy="45"/>
                <a:chOff x="1383" y="3566"/>
                <a:chExt cx="1361" cy="408"/>
              </a:xfrm>
            </p:grpSpPr>
            <p:sp>
              <p:nvSpPr>
                <p:cNvPr id="36892" name="AutoShape 391"/>
                <p:cNvSpPr>
                  <a:spLocks noChangeArrowheads="1"/>
                </p:cNvSpPr>
                <p:nvPr/>
              </p:nvSpPr>
              <p:spPr bwMode="auto">
                <a:xfrm>
                  <a:off x="1383" y="3566"/>
                  <a:ext cx="544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893" name="Rectangle 392"/>
                <p:cNvSpPr>
                  <a:spLocks noChangeArrowheads="1"/>
                </p:cNvSpPr>
                <p:nvPr/>
              </p:nvSpPr>
              <p:spPr bwMode="auto">
                <a:xfrm>
                  <a:off x="1791" y="3657"/>
                  <a:ext cx="817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894" name="AutoShape 393"/>
                <p:cNvSpPr>
                  <a:spLocks noChangeArrowheads="1"/>
                </p:cNvSpPr>
                <p:nvPr/>
              </p:nvSpPr>
              <p:spPr bwMode="auto">
                <a:xfrm>
                  <a:off x="1474" y="3657"/>
                  <a:ext cx="91" cy="22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895" name="AutoShape 394"/>
                <p:cNvSpPr>
                  <a:spLocks noChangeArrowheads="1"/>
                </p:cNvSpPr>
                <p:nvPr/>
              </p:nvSpPr>
              <p:spPr bwMode="auto">
                <a:xfrm>
                  <a:off x="2698" y="3657"/>
                  <a:ext cx="46" cy="9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896" name="AutoShape 395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607" y="3748"/>
                  <a:ext cx="137" cy="9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897" name="Rectangle 396"/>
                <p:cNvSpPr>
                  <a:spLocks noChangeArrowheads="1"/>
                </p:cNvSpPr>
                <p:nvPr/>
              </p:nvSpPr>
              <p:spPr bwMode="auto">
                <a:xfrm>
                  <a:off x="2336" y="3657"/>
                  <a:ext cx="363" cy="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898" name="Rectangle 397"/>
                <p:cNvSpPr>
                  <a:spLocks noChangeArrowheads="1"/>
                </p:cNvSpPr>
                <p:nvPr/>
              </p:nvSpPr>
              <p:spPr bwMode="auto">
                <a:xfrm>
                  <a:off x="2109" y="3685"/>
                  <a:ext cx="635" cy="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36879" name="Group 398"/>
            <p:cNvGrpSpPr>
              <a:grpSpLocks/>
            </p:cNvGrpSpPr>
            <p:nvPr/>
          </p:nvGrpSpPr>
          <p:grpSpPr bwMode="auto">
            <a:xfrm>
              <a:off x="1383" y="3657"/>
              <a:ext cx="182" cy="182"/>
              <a:chOff x="1338" y="3475"/>
              <a:chExt cx="182" cy="182"/>
            </a:xfrm>
          </p:grpSpPr>
          <p:sp>
            <p:nvSpPr>
              <p:cNvPr id="36882" name="AutoShape 399"/>
              <p:cNvSpPr>
                <a:spLocks noChangeArrowheads="1"/>
              </p:cNvSpPr>
              <p:nvPr/>
            </p:nvSpPr>
            <p:spPr bwMode="auto">
              <a:xfrm>
                <a:off x="1338" y="3475"/>
                <a:ext cx="182" cy="182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9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3" name="AutoShape 400"/>
              <p:cNvSpPr>
                <a:spLocks noChangeArrowheads="1"/>
              </p:cNvSpPr>
              <p:nvPr/>
            </p:nvSpPr>
            <p:spPr bwMode="auto">
              <a:xfrm>
                <a:off x="1363" y="3540"/>
                <a:ext cx="54" cy="4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4" name="Rectangle 401"/>
              <p:cNvSpPr>
                <a:spLocks noChangeArrowheads="1"/>
              </p:cNvSpPr>
              <p:nvPr/>
            </p:nvSpPr>
            <p:spPr bwMode="auto">
              <a:xfrm>
                <a:off x="1404" y="3550"/>
                <a:ext cx="81" cy="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5" name="AutoShape 402"/>
              <p:cNvSpPr>
                <a:spLocks noChangeArrowheads="1"/>
              </p:cNvSpPr>
              <p:nvPr/>
            </p:nvSpPr>
            <p:spPr bwMode="auto">
              <a:xfrm>
                <a:off x="1372" y="3550"/>
                <a:ext cx="9" cy="25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6" name="AutoShape 403"/>
              <p:cNvSpPr>
                <a:spLocks noChangeArrowheads="1"/>
              </p:cNvSpPr>
              <p:nvPr/>
            </p:nvSpPr>
            <p:spPr bwMode="auto">
              <a:xfrm>
                <a:off x="1494" y="3550"/>
                <a:ext cx="5" cy="1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7" name="AutoShape 404"/>
              <p:cNvSpPr>
                <a:spLocks noChangeArrowheads="1"/>
              </p:cNvSpPr>
              <p:nvPr/>
            </p:nvSpPr>
            <p:spPr bwMode="auto">
              <a:xfrm rot="10800000" flipH="1">
                <a:off x="1485" y="3560"/>
                <a:ext cx="14" cy="1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8" name="Rectangle 405"/>
              <p:cNvSpPr>
                <a:spLocks noChangeArrowheads="1"/>
              </p:cNvSpPr>
              <p:nvPr/>
            </p:nvSpPr>
            <p:spPr bwMode="auto">
              <a:xfrm>
                <a:off x="1458" y="3550"/>
                <a:ext cx="37" cy="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9" name="Rectangle 406"/>
              <p:cNvSpPr>
                <a:spLocks noChangeArrowheads="1"/>
              </p:cNvSpPr>
              <p:nvPr/>
            </p:nvSpPr>
            <p:spPr bwMode="auto">
              <a:xfrm>
                <a:off x="1436" y="3553"/>
                <a:ext cx="63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6880" name="Text Box 408"/>
            <p:cNvSpPr txBox="1">
              <a:spLocks noChangeArrowheads="1"/>
            </p:cNvSpPr>
            <p:nvPr/>
          </p:nvSpPr>
          <p:spPr bwMode="auto">
            <a:xfrm>
              <a:off x="1655" y="3458"/>
              <a:ext cx="61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Ignition OFF</a:t>
              </a:r>
            </a:p>
          </p:txBody>
        </p:sp>
        <p:sp>
          <p:nvSpPr>
            <p:cNvPr id="36881" name="Text Box 409"/>
            <p:cNvSpPr txBox="1">
              <a:spLocks noChangeArrowheads="1"/>
            </p:cNvSpPr>
            <p:nvPr/>
          </p:nvSpPr>
          <p:spPr bwMode="auto">
            <a:xfrm>
              <a:off x="1655" y="3659"/>
              <a:ext cx="55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Ignition ON</a:t>
              </a:r>
            </a:p>
          </p:txBody>
        </p:sp>
      </p:grpSp>
      <p:grpSp>
        <p:nvGrpSpPr>
          <p:cNvPr id="36872" name="Group 172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6876" name="TextBox 173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6877" name="TextBox 174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6873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6874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6875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0"/>
          <p:cNvSpPr>
            <a:spLocks noChangeShapeType="1"/>
          </p:cNvSpPr>
          <p:nvPr/>
        </p:nvSpPr>
        <p:spPr bwMode="auto">
          <a:xfrm>
            <a:off x="5868988" y="3068638"/>
            <a:ext cx="647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7891" name="Line 19"/>
          <p:cNvSpPr>
            <a:spLocks noChangeShapeType="1"/>
          </p:cNvSpPr>
          <p:nvPr/>
        </p:nvSpPr>
        <p:spPr bwMode="auto">
          <a:xfrm>
            <a:off x="1763713" y="3068638"/>
            <a:ext cx="647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AAC3E98-F09E-4966-AD35-EC5E9664FC25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28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Positive vs. Negative Testing</a:t>
            </a:r>
            <a:br>
              <a:rPr lang="en-US" altLang="en-US" smtClean="0"/>
            </a:br>
            <a:r>
              <a:rPr lang="en-US" altLang="en-US" b="0" smtClean="0"/>
              <a:t>Techniques comparison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338" y="1447800"/>
            <a:ext cx="3743325" cy="757238"/>
          </a:xfrm>
        </p:spPr>
        <p:txBody>
          <a:bodyPr/>
          <a:lstStyle/>
          <a:p>
            <a:r>
              <a:rPr lang="en-US" altLang="en-US" sz="1800" smtClean="0"/>
              <a:t>Positive Testing – giving as input </a:t>
            </a:r>
            <a:r>
              <a:rPr lang="en-US" altLang="en-US" sz="1800" b="1" smtClean="0">
                <a:solidFill>
                  <a:srgbClr val="DE1010"/>
                </a:solidFill>
              </a:rPr>
              <a:t>valid</a:t>
            </a:r>
            <a:r>
              <a:rPr lang="en-US" altLang="en-US" sz="1800" smtClean="0"/>
              <a:t> data</a:t>
            </a:r>
          </a:p>
        </p:txBody>
      </p:sp>
      <p:sp>
        <p:nvSpPr>
          <p:cNvPr id="378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447800"/>
            <a:ext cx="3816350" cy="757238"/>
          </a:xfrm>
        </p:spPr>
        <p:txBody>
          <a:bodyPr/>
          <a:lstStyle/>
          <a:p>
            <a:r>
              <a:rPr lang="en-US" altLang="en-US" sz="1800" smtClean="0"/>
              <a:t>Negative Testing – giving as input </a:t>
            </a:r>
            <a:r>
              <a:rPr lang="en-US" altLang="en-US" sz="1800" b="1" smtClean="0">
                <a:solidFill>
                  <a:srgbClr val="DE1010"/>
                </a:solidFill>
              </a:rPr>
              <a:t>invalid </a:t>
            </a:r>
            <a:r>
              <a:rPr lang="en-US" altLang="en-US" sz="1800" smtClean="0"/>
              <a:t>data</a:t>
            </a:r>
          </a:p>
          <a:p>
            <a:endParaRPr lang="en-US" altLang="en-US" sz="1800" smtClean="0"/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539750" y="4364038"/>
            <a:ext cx="7848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Remark: All tests that have been made until now are examples of positive testing</a:t>
            </a:r>
          </a:p>
        </p:txBody>
      </p:sp>
      <p:sp>
        <p:nvSpPr>
          <p:cNvPr id="37897" name="Oval 17"/>
          <p:cNvSpPr>
            <a:spLocks noChangeArrowheads="1"/>
          </p:cNvSpPr>
          <p:nvPr/>
        </p:nvSpPr>
        <p:spPr bwMode="auto">
          <a:xfrm>
            <a:off x="1187450" y="2708275"/>
            <a:ext cx="720725" cy="720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7898" name="Group 154"/>
          <p:cNvGrpSpPr>
            <a:grpSpLocks/>
          </p:cNvGrpSpPr>
          <p:nvPr/>
        </p:nvGrpSpPr>
        <p:grpSpPr bwMode="auto">
          <a:xfrm>
            <a:off x="1422400" y="2951163"/>
            <a:ext cx="233363" cy="234950"/>
            <a:chOff x="1474" y="3470"/>
            <a:chExt cx="135" cy="135"/>
          </a:xfrm>
        </p:grpSpPr>
        <p:sp>
          <p:nvSpPr>
            <p:cNvPr id="37911" name="AutoShape 152"/>
            <p:cNvSpPr>
              <a:spLocks noChangeArrowheads="1"/>
            </p:cNvSpPr>
            <p:nvPr/>
          </p:nvSpPr>
          <p:spPr bwMode="auto">
            <a:xfrm>
              <a:off x="1474" y="3521"/>
              <a:ext cx="135" cy="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37912" name="AutoShape 153"/>
            <p:cNvSpPr>
              <a:spLocks noChangeArrowheads="1"/>
            </p:cNvSpPr>
            <p:nvPr/>
          </p:nvSpPr>
          <p:spPr bwMode="auto">
            <a:xfrm rot="-5400000">
              <a:off x="1475" y="3523"/>
              <a:ext cx="135" cy="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sp>
        <p:nvSpPr>
          <p:cNvPr id="37899" name="Oval 18"/>
          <p:cNvSpPr>
            <a:spLocks noChangeArrowheads="1"/>
          </p:cNvSpPr>
          <p:nvPr/>
        </p:nvSpPr>
        <p:spPr bwMode="auto">
          <a:xfrm>
            <a:off x="5292725" y="2708275"/>
            <a:ext cx="720725" cy="7207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</p:txBody>
      </p:sp>
      <p:sp>
        <p:nvSpPr>
          <p:cNvPr id="37900" name="AutoShape 151"/>
          <p:cNvSpPr>
            <a:spLocks noChangeArrowheads="1"/>
          </p:cNvSpPr>
          <p:nvPr/>
        </p:nvSpPr>
        <p:spPr bwMode="auto">
          <a:xfrm>
            <a:off x="5534025" y="3060700"/>
            <a:ext cx="233363" cy="49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37901" name="AutoShape 21"/>
          <p:cNvSpPr>
            <a:spLocks noChangeArrowheads="1"/>
          </p:cNvSpPr>
          <p:nvPr/>
        </p:nvSpPr>
        <p:spPr bwMode="auto">
          <a:xfrm>
            <a:off x="2411413" y="2708275"/>
            <a:ext cx="1512887" cy="720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7902" name="AutoShape 23"/>
          <p:cNvSpPr>
            <a:spLocks noChangeArrowheads="1"/>
          </p:cNvSpPr>
          <p:nvPr/>
        </p:nvSpPr>
        <p:spPr bwMode="auto">
          <a:xfrm>
            <a:off x="6516688" y="2708275"/>
            <a:ext cx="1512887" cy="720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7903" name="Text Box 24"/>
          <p:cNvSpPr txBox="1">
            <a:spLocks noChangeArrowheads="1"/>
          </p:cNvSpPr>
          <p:nvPr/>
        </p:nvSpPr>
        <p:spPr bwMode="auto">
          <a:xfrm>
            <a:off x="1116013" y="3446463"/>
            <a:ext cx="868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valid data</a:t>
            </a:r>
          </a:p>
        </p:txBody>
      </p:sp>
      <p:sp>
        <p:nvSpPr>
          <p:cNvPr id="37904" name="Text Box 25"/>
          <p:cNvSpPr txBox="1">
            <a:spLocks noChangeArrowheads="1"/>
          </p:cNvSpPr>
          <p:nvPr/>
        </p:nvSpPr>
        <p:spPr bwMode="auto">
          <a:xfrm>
            <a:off x="5148263" y="3452813"/>
            <a:ext cx="1025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invalid data</a:t>
            </a:r>
          </a:p>
        </p:txBody>
      </p:sp>
      <p:grpSp>
        <p:nvGrpSpPr>
          <p:cNvPr id="37905" name="Group 19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7909" name="TextBox 20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7910" name="TextBox 21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790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790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790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4021138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8921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8922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8918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8919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8920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 we need a technique?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396875"/>
          </a:xfrm>
        </p:spPr>
        <p:txBody>
          <a:bodyPr/>
          <a:lstStyle/>
          <a:p>
            <a:r>
              <a:rPr lang="en-US" altLang="en-US" sz="1800" smtClean="0"/>
              <a:t>A </a:t>
            </a:r>
            <a:r>
              <a:rPr lang="en-US" altLang="en-US" sz="1800" b="1" smtClean="0"/>
              <a:t>test technique / test strategy</a:t>
            </a:r>
            <a:r>
              <a:rPr lang="en-US" altLang="en-US" sz="1800" smtClean="0"/>
              <a:t> is used to </a:t>
            </a:r>
            <a:r>
              <a:rPr lang="en-US" altLang="en-US" sz="1800" b="1" smtClean="0"/>
              <a:t>generate tests</a:t>
            </a:r>
          </a:p>
        </p:txBody>
      </p:sp>
      <p:pic>
        <p:nvPicPr>
          <p:cNvPr id="8196" name="Picture 73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1"/>
          <a:stretch>
            <a:fillRect/>
          </a:stretch>
        </p:blipFill>
        <p:spPr bwMode="auto">
          <a:xfrm>
            <a:off x="8893175" y="2781300"/>
            <a:ext cx="250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4"/>
          <p:cNvSpPr>
            <a:spLocks noChangeArrowheads="1"/>
          </p:cNvSpPr>
          <p:nvPr/>
        </p:nvSpPr>
        <p:spPr bwMode="auto">
          <a:xfrm>
            <a:off x="539750" y="2420938"/>
            <a:ext cx="8062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An </a:t>
            </a:r>
            <a:r>
              <a:rPr lang="en-US" altLang="en-US" sz="1800" b="1"/>
              <a:t>effective</a:t>
            </a:r>
            <a:r>
              <a:rPr lang="en-US" altLang="en-US" sz="1800"/>
              <a:t> technique finds </a:t>
            </a:r>
            <a:r>
              <a:rPr lang="en-US" altLang="en-US" sz="1800" b="1"/>
              <a:t>bugs</a:t>
            </a:r>
          </a:p>
        </p:txBody>
      </p:sp>
      <p:sp>
        <p:nvSpPr>
          <p:cNvPr id="8198" name="Rectangle 75"/>
          <p:cNvSpPr>
            <a:spLocks noChangeArrowheads="1"/>
          </p:cNvSpPr>
          <p:nvPr/>
        </p:nvSpPr>
        <p:spPr bwMode="auto">
          <a:xfrm>
            <a:off x="468313" y="3500438"/>
            <a:ext cx="80629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Testing techniques are based on</a:t>
            </a:r>
            <a:r>
              <a:rPr lang="en-US" altLang="en-US" sz="1800" b="1"/>
              <a:t> requirements</a:t>
            </a:r>
          </a:p>
        </p:txBody>
      </p:sp>
      <p:pic>
        <p:nvPicPr>
          <p:cNvPr id="8199" name="Picture 77" descr="Picture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>
            <a:fillRect/>
          </a:stretch>
        </p:blipFill>
        <p:spPr bwMode="auto">
          <a:xfrm>
            <a:off x="8851900" y="4508500"/>
            <a:ext cx="292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8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 rot="-5400000">
            <a:off x="715169" y="6531769"/>
            <a:ext cx="222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9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1"/>
          <a:stretch>
            <a:fillRect/>
          </a:stretch>
        </p:blipFill>
        <p:spPr bwMode="auto">
          <a:xfrm rot="5400000">
            <a:off x="929481" y="-108744"/>
            <a:ext cx="222251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1"/>
          <p:cNvGrpSpPr>
            <a:grpSpLocks/>
          </p:cNvGrpSpPr>
          <p:nvPr/>
        </p:nvGrpSpPr>
        <p:grpSpPr bwMode="auto">
          <a:xfrm>
            <a:off x="179388" y="6308725"/>
            <a:ext cx="8945562" cy="623888"/>
            <a:chOff x="179512" y="6453336"/>
            <a:chExt cx="8945958" cy="400110"/>
          </a:xfrm>
        </p:grpSpPr>
        <p:sp>
          <p:nvSpPr>
            <p:cNvPr id="8203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204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EDF104F-C398-485C-BC06-0E263DF8DBE2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30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Negative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325438"/>
          </a:xfrm>
        </p:spPr>
        <p:txBody>
          <a:bodyPr/>
          <a:lstStyle/>
          <a:p>
            <a:r>
              <a:rPr lang="en-US" altLang="en-US" sz="1800" smtClean="0"/>
              <a:t>Defining as </a:t>
            </a:r>
            <a:r>
              <a:rPr lang="en-US" altLang="en-US" sz="1800" b="1" smtClean="0"/>
              <a:t>input</a:t>
            </a:r>
            <a:r>
              <a:rPr lang="en-US" altLang="en-US" sz="1800" smtClean="0"/>
              <a:t> an </a:t>
            </a:r>
            <a:r>
              <a:rPr lang="en-US" altLang="en-US" sz="1800" b="1" smtClean="0"/>
              <a:t>invalid data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539750" y="2205038"/>
            <a:ext cx="8062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76"/>
                </a:solidFill>
              </a:rPr>
              <a:t>How to use it ?</a:t>
            </a:r>
            <a:endParaRPr lang="en-US" altLang="en-US" sz="1800" b="1"/>
          </a:p>
          <a:p>
            <a:r>
              <a:rPr lang="en-US" altLang="en-US" sz="1800"/>
              <a:t>Check the preconditions of the system</a:t>
            </a:r>
          </a:p>
          <a:p>
            <a:r>
              <a:rPr lang="en-US" altLang="en-US" sz="1800"/>
              <a:t>Define some input values that could appear, but are unspecified and seem to be invalid for the system</a:t>
            </a:r>
          </a:p>
          <a:p>
            <a:r>
              <a:rPr lang="en-US" altLang="en-US" sz="1800"/>
              <a:t>Write test cases that uses those values as inputs</a:t>
            </a:r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39946" name="TextBox 7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9947" name="TextBox 8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9943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39944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9945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8DEB32E5-E548-491E-A4DF-723DA90B3790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31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Negative Testing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3455988" cy="2808288"/>
          </a:xfrm>
        </p:spPr>
        <p:txBody>
          <a:bodyPr/>
          <a:lstStyle/>
          <a:p>
            <a:r>
              <a:rPr lang="en-US" altLang="en-US" sz="1800" smtClean="0"/>
              <a:t>After a complete cycle with the door open the system is back to it’s default state OFF</a:t>
            </a:r>
          </a:p>
          <a:p>
            <a:r>
              <a:rPr lang="en-US" altLang="en-US" sz="1800" smtClean="0"/>
              <a:t>Then the door is closed</a:t>
            </a:r>
          </a:p>
          <a:p>
            <a:r>
              <a:rPr lang="en-US" altLang="en-US" sz="1800" smtClean="0"/>
              <a:t>There is nothing specified in the requirements about this</a:t>
            </a:r>
          </a:p>
          <a:p>
            <a:r>
              <a:rPr lang="en-US" altLang="en-US" sz="1800" smtClean="0"/>
              <a:t>Q: What does the system should do?</a:t>
            </a:r>
          </a:p>
        </p:txBody>
      </p:sp>
      <p:grpSp>
        <p:nvGrpSpPr>
          <p:cNvPr id="40965" name="Group 157"/>
          <p:cNvGrpSpPr>
            <a:grpSpLocks/>
          </p:cNvGrpSpPr>
          <p:nvPr/>
        </p:nvGrpSpPr>
        <p:grpSpPr bwMode="auto">
          <a:xfrm>
            <a:off x="3995738" y="1412875"/>
            <a:ext cx="4608512" cy="2511425"/>
            <a:chOff x="2517" y="890"/>
            <a:chExt cx="2903" cy="1582"/>
          </a:xfrm>
        </p:grpSpPr>
        <p:sp>
          <p:nvSpPr>
            <p:cNvPr id="40979" name="Rectangle 153"/>
            <p:cNvSpPr>
              <a:spLocks noChangeArrowheads="1"/>
            </p:cNvSpPr>
            <p:nvPr/>
          </p:nvSpPr>
          <p:spPr bwMode="auto">
            <a:xfrm>
              <a:off x="4241" y="1207"/>
              <a:ext cx="91" cy="91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40980" name="AutoShape 139"/>
            <p:cNvSpPr>
              <a:spLocks noChangeArrowheads="1"/>
            </p:cNvSpPr>
            <p:nvPr/>
          </p:nvSpPr>
          <p:spPr bwMode="auto">
            <a:xfrm rot="-637033">
              <a:off x="2563" y="1162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232" y="11265"/>
                  </a:moveTo>
                  <a:cubicBezTo>
                    <a:pt x="20240" y="11110"/>
                    <a:pt x="20244" y="10955"/>
                    <a:pt x="20244" y="10800"/>
                  </a:cubicBezTo>
                  <a:cubicBezTo>
                    <a:pt x="20244" y="5584"/>
                    <a:pt x="16015" y="1356"/>
                    <a:pt x="10800" y="1356"/>
                  </a:cubicBezTo>
                  <a:cubicBezTo>
                    <a:pt x="5584" y="1356"/>
                    <a:pt x="1356" y="5584"/>
                    <a:pt x="1356" y="10800"/>
                  </a:cubicBezTo>
                  <a:cubicBezTo>
                    <a:pt x="1356" y="16015"/>
                    <a:pt x="5584" y="20244"/>
                    <a:pt x="10800" y="20244"/>
                  </a:cubicBezTo>
                  <a:cubicBezTo>
                    <a:pt x="11840" y="20244"/>
                    <a:pt x="12873" y="20072"/>
                    <a:pt x="13857" y="19735"/>
                  </a:cubicBezTo>
                  <a:lnTo>
                    <a:pt x="14296" y="21018"/>
                  </a:lnTo>
                  <a:cubicBezTo>
                    <a:pt x="13170" y="21403"/>
                    <a:pt x="11989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77"/>
                    <a:pt x="21595" y="11155"/>
                    <a:pt x="21586" y="11332"/>
                  </a:cubicBezTo>
                  <a:lnTo>
                    <a:pt x="24283" y="11466"/>
                  </a:lnTo>
                  <a:lnTo>
                    <a:pt x="20742" y="14673"/>
                  </a:lnTo>
                  <a:lnTo>
                    <a:pt x="17535" y="11132"/>
                  </a:lnTo>
                  <a:lnTo>
                    <a:pt x="20232" y="112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0981" name="AutoShape 5"/>
            <p:cNvSpPr>
              <a:spLocks noChangeArrowheads="1"/>
            </p:cNvSpPr>
            <p:nvPr/>
          </p:nvSpPr>
          <p:spPr bwMode="auto">
            <a:xfrm>
              <a:off x="2856" y="14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40982" name="AutoShape 6"/>
            <p:cNvSpPr>
              <a:spLocks noChangeArrowheads="1"/>
            </p:cNvSpPr>
            <p:nvPr/>
          </p:nvSpPr>
          <p:spPr bwMode="auto">
            <a:xfrm>
              <a:off x="3838" y="938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40983" name="AutoShape 7"/>
            <p:cNvSpPr>
              <a:spLocks noChangeArrowheads="1"/>
            </p:cNvSpPr>
            <p:nvPr/>
          </p:nvSpPr>
          <p:spPr bwMode="auto">
            <a:xfrm>
              <a:off x="4821" y="1465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2"/>
                  </a:solidFill>
                </a:rPr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2"/>
                  </a:solidFill>
                </a:rPr>
                <a:t>15 sec</a:t>
              </a:r>
            </a:p>
          </p:txBody>
        </p:sp>
        <p:sp>
          <p:nvSpPr>
            <p:cNvPr id="40984" name="AutoShape 8"/>
            <p:cNvSpPr>
              <a:spLocks noChangeArrowheads="1"/>
            </p:cNvSpPr>
            <p:nvPr/>
          </p:nvSpPr>
          <p:spPr bwMode="auto">
            <a:xfrm>
              <a:off x="3838" y="20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40985" name="Picture 9" descr="MC90044146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890"/>
              <a:ext cx="2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6" name="Picture 10" descr="MC900432648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72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7" name="Picture 11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891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8" name="Picture 12" descr="MC900432617[1]"/>
            <p:cNvPicPr>
              <a:picLocks noChangeAspect="1" noChangeArrowheads="1"/>
            </p:cNvPicPr>
            <p:nvPr/>
          </p:nvPicPr>
          <p:blipFill>
            <a:blip r:embed="rId6">
              <a:lum brigh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1417"/>
              <a:ext cx="18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989" name="AutoShape 13"/>
            <p:cNvCxnSpPr>
              <a:cxnSpLocks noChangeShapeType="1"/>
              <a:stCxn id="40981" idx="0"/>
              <a:endCxn id="40982" idx="1"/>
            </p:cNvCxnSpPr>
            <p:nvPr/>
          </p:nvCxnSpPr>
          <p:spPr bwMode="auto">
            <a:xfrm rot="-5400000">
              <a:off x="3336" y="937"/>
              <a:ext cx="316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0" name="AutoShape 14"/>
            <p:cNvCxnSpPr>
              <a:cxnSpLocks noChangeShapeType="1"/>
              <a:stCxn id="40982" idx="3"/>
              <a:endCxn id="40983" idx="0"/>
            </p:cNvCxnSpPr>
            <p:nvPr/>
          </p:nvCxnSpPr>
          <p:spPr bwMode="auto">
            <a:xfrm>
              <a:off x="4444" y="1118"/>
              <a:ext cx="677" cy="341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1" name="AutoShape 15"/>
            <p:cNvCxnSpPr>
              <a:cxnSpLocks noChangeShapeType="1"/>
              <a:stCxn id="40983" idx="2"/>
              <a:endCxn id="40984" idx="3"/>
            </p:cNvCxnSpPr>
            <p:nvPr/>
          </p:nvCxnSpPr>
          <p:spPr bwMode="auto">
            <a:xfrm rot="5400000">
              <a:off x="4588" y="1687"/>
              <a:ext cx="390" cy="677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2" name="AutoShape 16"/>
            <p:cNvCxnSpPr>
              <a:cxnSpLocks noChangeShapeType="1"/>
              <a:stCxn id="40983" idx="1"/>
              <a:endCxn id="40979" idx="2"/>
            </p:cNvCxnSpPr>
            <p:nvPr/>
          </p:nvCxnSpPr>
          <p:spPr bwMode="auto">
            <a:xfrm rot="10800000">
              <a:off x="4287" y="1298"/>
              <a:ext cx="522" cy="347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3" name="AutoShape 18"/>
            <p:cNvCxnSpPr>
              <a:cxnSpLocks noChangeShapeType="1"/>
              <a:stCxn id="40984" idx="1"/>
              <a:endCxn id="40981" idx="2"/>
            </p:cNvCxnSpPr>
            <p:nvPr/>
          </p:nvCxnSpPr>
          <p:spPr bwMode="auto">
            <a:xfrm rot="10800000">
              <a:off x="3155" y="1807"/>
              <a:ext cx="677" cy="414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4" name="AutoShape 19"/>
            <p:cNvCxnSpPr>
              <a:cxnSpLocks noChangeShapeType="1"/>
            </p:cNvCxnSpPr>
            <p:nvPr/>
          </p:nvCxnSpPr>
          <p:spPr bwMode="auto">
            <a:xfrm>
              <a:off x="4006" y="1304"/>
              <a:ext cx="0" cy="73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0995" name="Group 20"/>
            <p:cNvGrpSpPr>
              <a:grpSpLocks/>
            </p:cNvGrpSpPr>
            <p:nvPr/>
          </p:nvGrpSpPr>
          <p:grpSpPr bwMode="auto">
            <a:xfrm>
              <a:off x="3790" y="2305"/>
              <a:ext cx="265" cy="167"/>
              <a:chOff x="2245" y="3612"/>
              <a:chExt cx="500" cy="317"/>
            </a:xfrm>
          </p:grpSpPr>
          <p:pic>
            <p:nvPicPr>
              <p:cNvPr id="41033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4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5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6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40996" name="AutoShape 41"/>
            <p:cNvSpPr>
              <a:spLocks noChangeArrowheads="1"/>
            </p:cNvSpPr>
            <p:nvPr/>
          </p:nvSpPr>
          <p:spPr bwMode="auto">
            <a:xfrm rot="-5400000">
              <a:off x="4282" y="902"/>
              <a:ext cx="1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40997" name="Group 58"/>
            <p:cNvGrpSpPr>
              <a:grpSpLocks/>
            </p:cNvGrpSpPr>
            <p:nvPr/>
          </p:nvGrpSpPr>
          <p:grpSpPr bwMode="auto">
            <a:xfrm>
              <a:off x="3094" y="1246"/>
              <a:ext cx="167" cy="167"/>
              <a:chOff x="975" y="1571"/>
              <a:chExt cx="317" cy="317"/>
            </a:xfrm>
          </p:grpSpPr>
          <p:sp>
            <p:nvSpPr>
              <p:cNvPr id="41018" name="Oval 59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19" name="Oval 60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0" name="AutoShape 61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1" name="AutoShape 62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2" name="AutoShape 63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023" name="AutoShape 64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4" name="AutoShape 65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5" name="AutoShape 66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6" name="AutoShape 67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027" name="AutoShape 68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028" name="AutoShape 69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29" name="AutoShape 70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30" name="AutoShape 71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31" name="Rectangle 72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32" name="Rectangle 73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pic>
          <p:nvPicPr>
            <p:cNvPr id="40998" name="Picture 120" descr="Picture3"/>
            <p:cNvPicPr>
              <a:picLocks noChangeAspect="1" noChangeArrowheads="1"/>
            </p:cNvPicPr>
            <p:nvPr/>
          </p:nvPicPr>
          <p:blipFill>
            <a:blip r:embed="rId9" cstate="print">
              <a:lum brigh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026"/>
              <a:ext cx="19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99" name="Group 154"/>
            <p:cNvGrpSpPr>
              <a:grpSpLocks/>
            </p:cNvGrpSpPr>
            <p:nvPr/>
          </p:nvGrpSpPr>
          <p:grpSpPr bwMode="auto">
            <a:xfrm>
              <a:off x="4059" y="1298"/>
              <a:ext cx="191" cy="729"/>
              <a:chOff x="4059" y="1298"/>
              <a:chExt cx="191" cy="729"/>
            </a:xfrm>
          </p:grpSpPr>
          <p:cxnSp>
            <p:nvCxnSpPr>
              <p:cNvPr id="41016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4150" y="1298"/>
                <a:ext cx="0" cy="729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41017" name="Picture 121" descr="Picture4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36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1797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00" name="Picture 122" descr="Picture4"/>
            <p:cNvPicPr>
              <a:picLocks noChangeAspect="1" noChangeArrowheads="1"/>
            </p:cNvPicPr>
            <p:nvPr/>
          </p:nvPicPr>
          <p:blipFill>
            <a:blip r:embed="rId10" cstate="print">
              <a:lum bright="4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" y="1560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01" name="Group 124"/>
            <p:cNvGrpSpPr>
              <a:grpSpLocks/>
            </p:cNvGrpSpPr>
            <p:nvPr/>
          </p:nvGrpSpPr>
          <p:grpSpPr bwMode="auto">
            <a:xfrm>
              <a:off x="2517" y="1162"/>
              <a:ext cx="167" cy="167"/>
              <a:chOff x="3606" y="1207"/>
              <a:chExt cx="317" cy="317"/>
            </a:xfrm>
          </p:grpSpPr>
          <p:sp>
            <p:nvSpPr>
              <p:cNvPr id="41002" name="Oval 125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03" name="Oval 126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04" name="AutoShape 127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05" name="AutoShape 128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06" name="AutoShape 129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007" name="AutoShape 130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08" name="AutoShape 131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09" name="AutoShape 132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10" name="AutoShape 133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011" name="AutoShape 134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012" name="AutoShape 135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13" name="AutoShape 136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14" name="AutoShape 137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1015" name="Rectangle 138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</p:grpSp>
      <p:grpSp>
        <p:nvGrpSpPr>
          <p:cNvPr id="40966" name="Group 156"/>
          <p:cNvGrpSpPr>
            <a:grpSpLocks/>
          </p:cNvGrpSpPr>
          <p:nvPr/>
        </p:nvGrpSpPr>
        <p:grpSpPr bwMode="auto">
          <a:xfrm>
            <a:off x="539750" y="4724400"/>
            <a:ext cx="7993063" cy="1441450"/>
            <a:chOff x="340" y="2976"/>
            <a:chExt cx="5035" cy="908"/>
          </a:xfrm>
        </p:grpSpPr>
        <p:sp>
          <p:nvSpPr>
            <p:cNvPr id="40973" name="Text Box 140"/>
            <p:cNvSpPr txBox="1">
              <a:spLocks noChangeArrowheads="1"/>
            </p:cNvSpPr>
            <p:nvPr/>
          </p:nvSpPr>
          <p:spPr bwMode="auto">
            <a:xfrm>
              <a:off x="385" y="2977"/>
              <a:ext cx="154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Precondition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600" b="1"/>
                <a:t>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Open the door and let it open for 31 minutes (until light goes OFF)</a:t>
              </a:r>
            </a:p>
          </p:txBody>
        </p:sp>
        <p:sp>
          <p:nvSpPr>
            <p:cNvPr id="40974" name="Text Box 141"/>
            <p:cNvSpPr txBox="1">
              <a:spLocks noChangeArrowheads="1"/>
            </p:cNvSpPr>
            <p:nvPr/>
          </p:nvSpPr>
          <p:spPr bwMode="auto">
            <a:xfrm>
              <a:off x="2154" y="2981"/>
              <a:ext cx="158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Test Description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600" b="1"/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1) Close the door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2) Check interior light</a:t>
              </a:r>
            </a:p>
          </p:txBody>
        </p:sp>
        <p:sp>
          <p:nvSpPr>
            <p:cNvPr id="40975" name="Text Box 142"/>
            <p:cNvSpPr txBox="1">
              <a:spLocks noChangeArrowheads="1"/>
            </p:cNvSpPr>
            <p:nvPr/>
          </p:nvSpPr>
          <p:spPr bwMode="auto">
            <a:xfrm>
              <a:off x="3742" y="2981"/>
              <a:ext cx="1633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Expected Result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600" b="1"/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The light should NOT turn ON after the door is closed</a:t>
              </a:r>
            </a:p>
          </p:txBody>
        </p:sp>
        <p:sp>
          <p:nvSpPr>
            <p:cNvPr id="40976" name="Line 148"/>
            <p:cNvSpPr>
              <a:spLocks noChangeShapeType="1"/>
            </p:cNvSpPr>
            <p:nvPr/>
          </p:nvSpPr>
          <p:spPr bwMode="auto">
            <a:xfrm>
              <a:off x="340" y="3158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0977" name="Line 149"/>
            <p:cNvSpPr>
              <a:spLocks noChangeShapeType="1"/>
            </p:cNvSpPr>
            <p:nvPr/>
          </p:nvSpPr>
          <p:spPr bwMode="auto">
            <a:xfrm>
              <a:off x="2018" y="297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0978" name="Line 152"/>
            <p:cNvSpPr>
              <a:spLocks noChangeShapeType="1"/>
            </p:cNvSpPr>
            <p:nvPr/>
          </p:nvSpPr>
          <p:spPr bwMode="auto">
            <a:xfrm>
              <a:off x="3651" y="2976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40967" name="Group 71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40971" name="TextBox 72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0972" name="TextBox 73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0968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40969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0970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4405313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43017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3018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3014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43015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3016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046B0CC-945B-4440-B544-8AC590BD1D41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33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Guessing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828675"/>
          </a:xfrm>
        </p:spPr>
        <p:txBody>
          <a:bodyPr/>
          <a:lstStyle/>
          <a:p>
            <a:r>
              <a:rPr lang="en-US" altLang="en-US" sz="1800" smtClean="0"/>
              <a:t>Based on </a:t>
            </a:r>
            <a:r>
              <a:rPr lang="en-US" altLang="en-US" sz="1800" b="1" smtClean="0"/>
              <a:t>experience</a:t>
            </a:r>
            <a:r>
              <a:rPr lang="en-US" altLang="en-US" sz="1800" smtClean="0"/>
              <a:t> and judgment of the tester</a:t>
            </a:r>
          </a:p>
          <a:p>
            <a:r>
              <a:rPr lang="en-US" altLang="en-US" sz="1800" smtClean="0"/>
              <a:t>Is the </a:t>
            </a:r>
            <a:r>
              <a:rPr lang="en-US" altLang="en-US" sz="1800" b="1" smtClean="0"/>
              <a:t>art</a:t>
            </a:r>
            <a:r>
              <a:rPr lang="en-US" altLang="en-US" sz="1800" smtClean="0"/>
              <a:t> of finding hidden errors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539750" y="2708275"/>
            <a:ext cx="80629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96"/>
                </a:solidFill>
              </a:rPr>
              <a:t>How to use it? </a:t>
            </a:r>
            <a:endParaRPr lang="en-US" altLang="en-US" sz="1800"/>
          </a:p>
          <a:p>
            <a:r>
              <a:rPr lang="en-US" altLang="en-US" sz="1800"/>
              <a:t>Explore systems functionality</a:t>
            </a:r>
          </a:p>
          <a:p>
            <a:r>
              <a:rPr lang="en-US" altLang="en-US" sz="1800"/>
              <a:t>Think where a location for an error could be</a:t>
            </a:r>
          </a:p>
          <a:p>
            <a:r>
              <a:rPr lang="en-US" altLang="en-US" sz="1800"/>
              <a:t>The errors produced are mostly placed in exceptional places</a:t>
            </a:r>
          </a:p>
          <a:p>
            <a:r>
              <a:rPr lang="en-US" altLang="en-US" sz="1800"/>
              <a:t>The errors are actions that aren’t specified or unusual accessed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44045" name="TextBox 7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4046" name="TextBox 8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4039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44043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4044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4040" name="Group 1"/>
          <p:cNvGrpSpPr>
            <a:grpSpLocks/>
          </p:cNvGrpSpPr>
          <p:nvPr/>
        </p:nvGrpSpPr>
        <p:grpSpPr bwMode="auto">
          <a:xfrm>
            <a:off x="331788" y="6237288"/>
            <a:ext cx="8945562" cy="623887"/>
            <a:chOff x="179512" y="6453336"/>
            <a:chExt cx="8945958" cy="400110"/>
          </a:xfrm>
        </p:grpSpPr>
        <p:sp>
          <p:nvSpPr>
            <p:cNvPr id="4404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404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79E23BF-D7A8-4A57-8D4B-1CF97C422191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34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Guessing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3455988" cy="863600"/>
          </a:xfrm>
        </p:spPr>
        <p:txBody>
          <a:bodyPr/>
          <a:lstStyle/>
          <a:p>
            <a:r>
              <a:rPr lang="en-US" altLang="en-US" sz="1800" smtClean="0"/>
              <a:t>After </a:t>
            </a:r>
            <a:r>
              <a:rPr lang="en-US" altLang="en-US" sz="1800" b="1" smtClean="0"/>
              <a:t>one cycle</a:t>
            </a:r>
            <a:r>
              <a:rPr lang="en-US" altLang="en-US" sz="1800" smtClean="0"/>
              <a:t> with the </a:t>
            </a:r>
            <a:r>
              <a:rPr lang="en-US" altLang="en-US" sz="1800" b="1" smtClean="0"/>
              <a:t>door open</a:t>
            </a:r>
            <a:r>
              <a:rPr lang="en-US" altLang="en-US" sz="1800" smtClean="0"/>
              <a:t> the system is back to it’s default state OFF</a:t>
            </a:r>
          </a:p>
        </p:txBody>
      </p:sp>
      <p:grpSp>
        <p:nvGrpSpPr>
          <p:cNvPr id="45061" name="Group 90"/>
          <p:cNvGrpSpPr>
            <a:grpSpLocks/>
          </p:cNvGrpSpPr>
          <p:nvPr/>
        </p:nvGrpSpPr>
        <p:grpSpPr bwMode="auto">
          <a:xfrm>
            <a:off x="539750" y="4724400"/>
            <a:ext cx="7993063" cy="1441450"/>
            <a:chOff x="340" y="2976"/>
            <a:chExt cx="5035" cy="908"/>
          </a:xfrm>
        </p:grpSpPr>
        <p:sp>
          <p:nvSpPr>
            <p:cNvPr id="45127" name="Text Box 63"/>
            <p:cNvSpPr txBox="1">
              <a:spLocks noChangeArrowheads="1"/>
            </p:cNvSpPr>
            <p:nvPr/>
          </p:nvSpPr>
          <p:spPr bwMode="auto">
            <a:xfrm>
              <a:off x="385" y="2977"/>
              <a:ext cx="154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Precondition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600" b="1"/>
                <a:t>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Open the door and let it open for 31 minutes (until light goes OFF)</a:t>
              </a:r>
            </a:p>
          </p:txBody>
        </p:sp>
        <p:sp>
          <p:nvSpPr>
            <p:cNvPr id="45128" name="Text Box 64"/>
            <p:cNvSpPr txBox="1">
              <a:spLocks noChangeArrowheads="1"/>
            </p:cNvSpPr>
            <p:nvPr/>
          </p:nvSpPr>
          <p:spPr bwMode="auto">
            <a:xfrm>
              <a:off x="2154" y="2981"/>
              <a:ext cx="158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Test Description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600" b="1"/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1) Reset system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2) Check interior light</a:t>
              </a:r>
            </a:p>
          </p:txBody>
        </p:sp>
        <p:sp>
          <p:nvSpPr>
            <p:cNvPr id="45129" name="Text Box 65"/>
            <p:cNvSpPr txBox="1">
              <a:spLocks noChangeArrowheads="1"/>
            </p:cNvSpPr>
            <p:nvPr/>
          </p:nvSpPr>
          <p:spPr bwMode="auto">
            <a:xfrm>
              <a:off x="3742" y="2981"/>
              <a:ext cx="163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Expected Result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600" b="1"/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The light should turn ON if: door open &amp; Reset</a:t>
              </a:r>
            </a:p>
          </p:txBody>
        </p:sp>
        <p:sp>
          <p:nvSpPr>
            <p:cNvPr id="45130" name="Line 66"/>
            <p:cNvSpPr>
              <a:spLocks noChangeShapeType="1"/>
            </p:cNvSpPr>
            <p:nvPr/>
          </p:nvSpPr>
          <p:spPr bwMode="auto">
            <a:xfrm>
              <a:off x="340" y="3158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5131" name="Line 67"/>
            <p:cNvSpPr>
              <a:spLocks noChangeShapeType="1"/>
            </p:cNvSpPr>
            <p:nvPr/>
          </p:nvSpPr>
          <p:spPr bwMode="auto">
            <a:xfrm>
              <a:off x="2018" y="297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5132" name="Line 68"/>
            <p:cNvSpPr>
              <a:spLocks noChangeShapeType="1"/>
            </p:cNvSpPr>
            <p:nvPr/>
          </p:nvSpPr>
          <p:spPr bwMode="auto">
            <a:xfrm>
              <a:off x="3651" y="2976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45062" name="Group 93"/>
          <p:cNvGrpSpPr>
            <a:grpSpLocks/>
          </p:cNvGrpSpPr>
          <p:nvPr/>
        </p:nvGrpSpPr>
        <p:grpSpPr bwMode="auto">
          <a:xfrm>
            <a:off x="4500563" y="1446213"/>
            <a:ext cx="4103687" cy="2990850"/>
            <a:chOff x="2835" y="866"/>
            <a:chExt cx="2585" cy="1884"/>
          </a:xfrm>
        </p:grpSpPr>
        <p:grpSp>
          <p:nvGrpSpPr>
            <p:cNvPr id="45070" name="Group 92"/>
            <p:cNvGrpSpPr>
              <a:grpSpLocks/>
            </p:cNvGrpSpPr>
            <p:nvPr/>
          </p:nvGrpSpPr>
          <p:grpSpPr bwMode="auto">
            <a:xfrm>
              <a:off x="2835" y="1168"/>
              <a:ext cx="2585" cy="1582"/>
              <a:chOff x="2835" y="1168"/>
              <a:chExt cx="2585" cy="1582"/>
            </a:xfrm>
          </p:grpSpPr>
          <p:sp>
            <p:nvSpPr>
              <p:cNvPr id="45076" name="Oval 84"/>
              <p:cNvSpPr>
                <a:spLocks noChangeArrowheads="1"/>
              </p:cNvSpPr>
              <p:nvPr/>
            </p:nvSpPr>
            <p:spPr bwMode="auto">
              <a:xfrm>
                <a:off x="3198" y="1712"/>
                <a:ext cx="91" cy="91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5077" name="Oval 81"/>
              <p:cNvSpPr>
                <a:spLocks noChangeArrowheads="1"/>
              </p:cNvSpPr>
              <p:nvPr/>
            </p:nvSpPr>
            <p:spPr bwMode="auto">
              <a:xfrm>
                <a:off x="3833" y="1440"/>
                <a:ext cx="90" cy="91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5078" name="Rectangle 5"/>
              <p:cNvSpPr>
                <a:spLocks noChangeArrowheads="1"/>
              </p:cNvSpPr>
              <p:nvPr/>
            </p:nvSpPr>
            <p:spPr bwMode="auto">
              <a:xfrm>
                <a:off x="4241" y="1485"/>
                <a:ext cx="91" cy="91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5079" name="AutoShape 7"/>
              <p:cNvSpPr>
                <a:spLocks noChangeArrowheads="1"/>
              </p:cNvSpPr>
              <p:nvPr/>
            </p:nvSpPr>
            <p:spPr bwMode="auto">
              <a:xfrm>
                <a:off x="2856" y="1719"/>
                <a:ext cx="599" cy="36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OFF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(Default)</a:t>
                </a:r>
              </a:p>
            </p:txBody>
          </p:sp>
          <p:sp>
            <p:nvSpPr>
              <p:cNvPr id="45080" name="AutoShape 8"/>
              <p:cNvSpPr>
                <a:spLocks noChangeArrowheads="1"/>
              </p:cNvSpPr>
              <p:nvPr/>
            </p:nvSpPr>
            <p:spPr bwMode="auto">
              <a:xfrm>
                <a:off x="3833" y="1216"/>
                <a:ext cx="599" cy="36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ON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30 min</a:t>
                </a:r>
              </a:p>
            </p:txBody>
          </p:sp>
          <p:sp>
            <p:nvSpPr>
              <p:cNvPr id="45081" name="AutoShape 9"/>
              <p:cNvSpPr>
                <a:spLocks noChangeArrowheads="1"/>
              </p:cNvSpPr>
              <p:nvPr/>
            </p:nvSpPr>
            <p:spPr bwMode="auto">
              <a:xfrm>
                <a:off x="4821" y="1743"/>
                <a:ext cx="599" cy="36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2"/>
                    </a:solidFill>
                  </a:rPr>
                  <a:t>ON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2"/>
                    </a:solidFill>
                  </a:rPr>
                  <a:t>15 sec</a:t>
                </a:r>
              </a:p>
            </p:txBody>
          </p:sp>
          <p:sp>
            <p:nvSpPr>
              <p:cNvPr id="45082" name="AutoShape 10"/>
              <p:cNvSpPr>
                <a:spLocks noChangeArrowheads="1"/>
              </p:cNvSpPr>
              <p:nvPr/>
            </p:nvSpPr>
            <p:spPr bwMode="auto">
              <a:xfrm>
                <a:off x="3838" y="2319"/>
                <a:ext cx="599" cy="36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Fade out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400"/>
                  <a:t>3 sec</a:t>
                </a:r>
              </a:p>
            </p:txBody>
          </p:sp>
          <p:pic>
            <p:nvPicPr>
              <p:cNvPr id="45083" name="Picture 11" descr="MC900441468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2" y="1168"/>
                <a:ext cx="240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84" name="Picture 12" descr="MC900432648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1650"/>
                <a:ext cx="18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85" name="Picture 13" descr="MC900432617[1]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2" y="1169"/>
                <a:ext cx="18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86" name="Picture 14" descr="MC900432617[1]"/>
              <p:cNvPicPr>
                <a:picLocks noChangeAspect="1" noChangeArrowheads="1"/>
              </p:cNvPicPr>
              <p:nvPr/>
            </p:nvPicPr>
            <p:blipFill>
              <a:blip r:embed="rId6">
                <a:lum bright="12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" y="1695"/>
                <a:ext cx="18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5087" name="AutoShape 15"/>
              <p:cNvCxnSpPr>
                <a:cxnSpLocks noChangeShapeType="1"/>
                <a:stCxn id="45079" idx="0"/>
                <a:endCxn id="45080" idx="1"/>
              </p:cNvCxnSpPr>
              <p:nvPr/>
            </p:nvCxnSpPr>
            <p:spPr bwMode="auto">
              <a:xfrm rot="-5400000">
                <a:off x="3333" y="1219"/>
                <a:ext cx="311" cy="665"/>
              </a:xfrm>
              <a:prstGeom prst="curvedConnector2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8" name="AutoShape 16"/>
              <p:cNvCxnSpPr>
                <a:cxnSpLocks noChangeShapeType="1"/>
                <a:stCxn id="45080" idx="3"/>
                <a:endCxn id="45081" idx="0"/>
              </p:cNvCxnSpPr>
              <p:nvPr/>
            </p:nvCxnSpPr>
            <p:spPr bwMode="auto">
              <a:xfrm>
                <a:off x="4444" y="1396"/>
                <a:ext cx="677" cy="335"/>
              </a:xfrm>
              <a:prstGeom prst="curvedConnector2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9" name="AutoShape 17"/>
              <p:cNvCxnSpPr>
                <a:cxnSpLocks noChangeShapeType="1"/>
                <a:stCxn id="45081" idx="2"/>
                <a:endCxn id="45082" idx="3"/>
              </p:cNvCxnSpPr>
              <p:nvPr/>
            </p:nvCxnSpPr>
            <p:spPr bwMode="auto">
              <a:xfrm rot="5400000">
                <a:off x="4588" y="1965"/>
                <a:ext cx="390" cy="677"/>
              </a:xfrm>
              <a:prstGeom prst="curvedConnector2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0" name="AutoShape 18"/>
              <p:cNvCxnSpPr>
                <a:cxnSpLocks noChangeShapeType="1"/>
                <a:stCxn id="45081" idx="1"/>
                <a:endCxn id="45078" idx="2"/>
              </p:cNvCxnSpPr>
              <p:nvPr/>
            </p:nvCxnSpPr>
            <p:spPr bwMode="auto">
              <a:xfrm rot="10800000">
                <a:off x="4287" y="1576"/>
                <a:ext cx="522" cy="347"/>
              </a:xfrm>
              <a:prstGeom prst="curvedConnector2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1" name="AutoShape 19"/>
              <p:cNvCxnSpPr>
                <a:cxnSpLocks noChangeShapeType="1"/>
                <a:stCxn id="45082" idx="1"/>
                <a:endCxn id="45079" idx="2"/>
              </p:cNvCxnSpPr>
              <p:nvPr/>
            </p:nvCxnSpPr>
            <p:spPr bwMode="auto">
              <a:xfrm rot="10800000">
                <a:off x="3155" y="2085"/>
                <a:ext cx="677" cy="414"/>
              </a:xfrm>
              <a:prstGeom prst="curvedConnector2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2" name="AutoShape 20"/>
              <p:cNvCxnSpPr>
                <a:cxnSpLocks noChangeShapeType="1"/>
              </p:cNvCxnSpPr>
              <p:nvPr/>
            </p:nvCxnSpPr>
            <p:spPr bwMode="auto">
              <a:xfrm>
                <a:off x="4006" y="1582"/>
                <a:ext cx="0" cy="730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5093" name="Group 21"/>
              <p:cNvGrpSpPr>
                <a:grpSpLocks/>
              </p:cNvGrpSpPr>
              <p:nvPr/>
            </p:nvGrpSpPr>
            <p:grpSpPr bwMode="auto">
              <a:xfrm>
                <a:off x="3790" y="2583"/>
                <a:ext cx="265" cy="167"/>
                <a:chOff x="2245" y="3612"/>
                <a:chExt cx="500" cy="317"/>
              </a:xfrm>
            </p:grpSpPr>
            <p:pic>
              <p:nvPicPr>
                <p:cNvPr id="45123" name="Picture 22" descr="MC900432617[1]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5" y="3612"/>
                  <a:ext cx="227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124" name="Picture 23" descr="MC900432617[1]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contrast="-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1" y="3612"/>
                  <a:ext cx="227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125" name="Picture 24" descr="MC900432648[1]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8" y="3612"/>
                  <a:ext cx="227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26" name="AutoShape 25"/>
                <p:cNvSpPr>
                  <a:spLocks noChangeArrowheads="1"/>
                </p:cNvSpPr>
                <p:nvPr/>
              </p:nvSpPr>
              <p:spPr bwMode="auto">
                <a:xfrm>
                  <a:off x="2290" y="3838"/>
                  <a:ext cx="454" cy="91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  <p:sp>
            <p:nvSpPr>
              <p:cNvPr id="45094" name="AutoShape 26"/>
              <p:cNvSpPr>
                <a:spLocks noChangeArrowheads="1"/>
              </p:cNvSpPr>
              <p:nvPr/>
            </p:nvSpPr>
            <p:spPr bwMode="auto">
              <a:xfrm rot="-5400000">
                <a:off x="4282" y="1180"/>
                <a:ext cx="120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600 w 21600"/>
                  <a:gd name="T13" fmla="*/ 0 h 21600"/>
                  <a:gd name="T14" fmla="*/ 0 w 21600"/>
                  <a:gd name="T15" fmla="*/ 10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065" y="10785"/>
                    </a:moveTo>
                    <a:cubicBezTo>
                      <a:pt x="12065" y="10790"/>
                      <a:pt x="12066" y="10795"/>
                      <a:pt x="12066" y="10800"/>
                    </a:cubicBezTo>
                    <a:cubicBezTo>
                      <a:pt x="12066" y="11499"/>
                      <a:pt x="11499" y="12066"/>
                      <a:pt x="10800" y="12066"/>
                    </a:cubicBezTo>
                    <a:cubicBezTo>
                      <a:pt x="10100" y="12066"/>
                      <a:pt x="9534" y="11499"/>
                      <a:pt x="9534" y="10800"/>
                    </a:cubicBezTo>
                    <a:cubicBezTo>
                      <a:pt x="9533" y="10795"/>
                      <a:pt x="9534" y="10790"/>
                      <a:pt x="9534" y="10785"/>
                    </a:cubicBezTo>
                    <a:lnTo>
                      <a:pt x="0" y="10672"/>
                    </a:lnTo>
                    <a:cubicBezTo>
                      <a:pt x="0" y="10714"/>
                      <a:pt x="-1" y="10757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10757"/>
                      <a:pt x="21599" y="10714"/>
                      <a:pt x="21599" y="10672"/>
                    </a:cubicBezTo>
                    <a:lnTo>
                      <a:pt x="12065" y="1078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64998"/>
                    </a:schemeClr>
                  </a:gs>
                  <a:gs pos="100000">
                    <a:schemeClr val="accent1">
                      <a:alpha val="64998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45095" name="Group 27"/>
              <p:cNvGrpSpPr>
                <a:grpSpLocks/>
              </p:cNvGrpSpPr>
              <p:nvPr/>
            </p:nvGrpSpPr>
            <p:grpSpPr bwMode="auto">
              <a:xfrm>
                <a:off x="3076" y="1524"/>
                <a:ext cx="167" cy="167"/>
                <a:chOff x="975" y="1571"/>
                <a:chExt cx="317" cy="317"/>
              </a:xfrm>
            </p:grpSpPr>
            <p:sp>
              <p:nvSpPr>
                <p:cNvPr id="45108" name="Oval 28"/>
                <p:cNvSpPr>
                  <a:spLocks noChangeArrowheads="1"/>
                </p:cNvSpPr>
                <p:nvPr/>
              </p:nvSpPr>
              <p:spPr bwMode="auto">
                <a:xfrm>
                  <a:off x="975" y="1571"/>
                  <a:ext cx="317" cy="317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09" name="Oval 29"/>
                <p:cNvSpPr>
                  <a:spLocks noChangeArrowheads="1"/>
                </p:cNvSpPr>
                <p:nvPr/>
              </p:nvSpPr>
              <p:spPr bwMode="auto">
                <a:xfrm>
                  <a:off x="982" y="1578"/>
                  <a:ext cx="303" cy="303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0" name="AutoShape 30"/>
                <p:cNvSpPr>
                  <a:spLocks noChangeArrowheads="1"/>
                </p:cNvSpPr>
                <p:nvPr/>
              </p:nvSpPr>
              <p:spPr bwMode="auto">
                <a:xfrm>
                  <a:off x="1066" y="1670"/>
                  <a:ext cx="127" cy="16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1" name="AutoShape 31"/>
                <p:cNvSpPr>
                  <a:spLocks noChangeArrowheads="1"/>
                </p:cNvSpPr>
                <p:nvPr/>
              </p:nvSpPr>
              <p:spPr bwMode="auto">
                <a:xfrm>
                  <a:off x="1066" y="1627"/>
                  <a:ext cx="127" cy="162"/>
                </a:xfrm>
                <a:prstGeom prst="roundRect">
                  <a:avLst>
                    <a:gd name="adj" fmla="val 27662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2" name="AutoShape 32"/>
                <p:cNvSpPr>
                  <a:spLocks noChangeArrowheads="1"/>
                </p:cNvSpPr>
                <p:nvPr/>
              </p:nvSpPr>
              <p:spPr bwMode="auto">
                <a:xfrm>
                  <a:off x="1081" y="1677"/>
                  <a:ext cx="98" cy="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7 w 21600"/>
                    <a:gd name="T13" fmla="*/ 3086 h 21600"/>
                    <a:gd name="T14" fmla="*/ 18073 w 21600"/>
                    <a:gd name="T15" fmla="*/ 185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4" y="21600"/>
                      </a:lnTo>
                      <a:lnTo>
                        <a:pt x="1826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5113" name="AutoShape 33"/>
                <p:cNvSpPr>
                  <a:spLocks noChangeArrowheads="1"/>
                </p:cNvSpPr>
                <p:nvPr/>
              </p:nvSpPr>
              <p:spPr bwMode="auto">
                <a:xfrm rot="5400000">
                  <a:off x="1108" y="1642"/>
                  <a:ext cx="43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4" name="AutoShape 34"/>
                <p:cNvSpPr>
                  <a:spLocks noChangeArrowheads="1"/>
                </p:cNvSpPr>
                <p:nvPr/>
              </p:nvSpPr>
              <p:spPr bwMode="auto">
                <a:xfrm rot="1371808">
                  <a:off x="1166" y="1670"/>
                  <a:ext cx="35" cy="6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5" name="AutoShape 35"/>
                <p:cNvSpPr>
                  <a:spLocks noChangeArrowheads="1"/>
                </p:cNvSpPr>
                <p:nvPr/>
              </p:nvSpPr>
              <p:spPr bwMode="auto">
                <a:xfrm>
                  <a:off x="1074" y="1663"/>
                  <a:ext cx="42" cy="7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6" name="AutoShape 36"/>
                <p:cNvSpPr>
                  <a:spLocks noChangeArrowheads="1"/>
                </p:cNvSpPr>
                <p:nvPr/>
              </p:nvSpPr>
              <p:spPr bwMode="auto">
                <a:xfrm rot="-5400000">
                  <a:off x="1032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5117" name="AutoShape 37"/>
                <p:cNvSpPr>
                  <a:spLocks noChangeArrowheads="1"/>
                </p:cNvSpPr>
                <p:nvPr/>
              </p:nvSpPr>
              <p:spPr bwMode="auto">
                <a:xfrm rot="5400000">
                  <a:off x="1130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5118" name="AutoShape 38"/>
                <p:cNvSpPr>
                  <a:spLocks noChangeArrowheads="1"/>
                </p:cNvSpPr>
                <p:nvPr/>
              </p:nvSpPr>
              <p:spPr bwMode="auto">
                <a:xfrm rot="-5400000">
                  <a:off x="1115" y="1748"/>
                  <a:ext cx="29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19" name="AutoShape 39"/>
                <p:cNvSpPr>
                  <a:spLocks noChangeArrowheads="1"/>
                </p:cNvSpPr>
                <p:nvPr/>
              </p:nvSpPr>
              <p:spPr bwMode="auto">
                <a:xfrm rot="2623345">
                  <a:off x="1086" y="1746"/>
                  <a:ext cx="22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20" name="AutoShape 40"/>
                <p:cNvSpPr>
                  <a:spLocks noChangeArrowheads="1"/>
                </p:cNvSpPr>
                <p:nvPr/>
              </p:nvSpPr>
              <p:spPr bwMode="auto">
                <a:xfrm rot="-1436150">
                  <a:off x="1165" y="1745"/>
                  <a:ext cx="14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21" name="Rectangle 41"/>
                <p:cNvSpPr>
                  <a:spLocks noChangeArrowheads="1"/>
                </p:cNvSpPr>
                <p:nvPr/>
              </p:nvSpPr>
              <p:spPr bwMode="auto">
                <a:xfrm rot="-2225202">
                  <a:off x="1166" y="1755"/>
                  <a:ext cx="12" cy="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45122" name="Rectangle 42"/>
                <p:cNvSpPr>
                  <a:spLocks noChangeArrowheads="1"/>
                </p:cNvSpPr>
                <p:nvPr/>
              </p:nvSpPr>
              <p:spPr bwMode="auto">
                <a:xfrm rot="2545327">
                  <a:off x="1040" y="1670"/>
                  <a:ext cx="9" cy="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  <p:pic>
            <p:nvPicPr>
              <p:cNvPr id="45096" name="Picture 43" descr="Picture3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24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" y="1304"/>
                <a:ext cx="1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97" name="Group 44"/>
              <p:cNvGrpSpPr>
                <a:grpSpLocks/>
              </p:cNvGrpSpPr>
              <p:nvPr/>
            </p:nvGrpSpPr>
            <p:grpSpPr bwMode="auto">
              <a:xfrm>
                <a:off x="4059" y="1576"/>
                <a:ext cx="191" cy="729"/>
                <a:chOff x="4059" y="1298"/>
                <a:chExt cx="191" cy="729"/>
              </a:xfrm>
            </p:grpSpPr>
            <p:cxnSp>
              <p:nvCxnSpPr>
                <p:cNvPr id="45106" name="AutoShap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50" y="1298"/>
                  <a:ext cx="0" cy="729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5107" name="Picture 46" descr="Picture4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lum bright="36000"/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9" y="1797"/>
                  <a:ext cx="19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5098" name="Picture 47" descr="Picture4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42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" y="1838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99" name="Group 79"/>
              <p:cNvGrpSpPr>
                <a:grpSpLocks/>
              </p:cNvGrpSpPr>
              <p:nvPr/>
            </p:nvGrpSpPr>
            <p:grpSpPr bwMode="auto">
              <a:xfrm>
                <a:off x="3334" y="1712"/>
                <a:ext cx="202" cy="202"/>
                <a:chOff x="1927" y="2387"/>
                <a:chExt cx="202" cy="202"/>
              </a:xfrm>
            </p:grpSpPr>
            <p:sp>
              <p:nvSpPr>
                <p:cNvPr id="45102" name="Oval 78"/>
                <p:cNvSpPr>
                  <a:spLocks noChangeArrowheads="1"/>
                </p:cNvSpPr>
                <p:nvPr/>
              </p:nvSpPr>
              <p:spPr bwMode="auto">
                <a:xfrm>
                  <a:off x="1927" y="2387"/>
                  <a:ext cx="202" cy="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grpSp>
              <p:nvGrpSpPr>
                <p:cNvPr id="45103" name="Group 72"/>
                <p:cNvGrpSpPr>
                  <a:grpSpLocks/>
                </p:cNvGrpSpPr>
                <p:nvPr/>
              </p:nvGrpSpPr>
              <p:grpSpPr bwMode="auto">
                <a:xfrm flipH="1">
                  <a:off x="1946" y="2387"/>
                  <a:ext cx="162" cy="181"/>
                  <a:chOff x="1791" y="2115"/>
                  <a:chExt cx="771" cy="861"/>
                </a:xfrm>
              </p:grpSpPr>
              <p:sp>
                <p:nvSpPr>
                  <p:cNvPr id="45104" name="AutoShape 6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91" y="2205"/>
                    <a:ext cx="771" cy="77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1935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7424" y="17508"/>
                        </a:moveTo>
                        <a:cubicBezTo>
                          <a:pt x="4889" y="16232"/>
                          <a:pt x="3290" y="13637"/>
                          <a:pt x="3290" y="10800"/>
                        </a:cubicBezTo>
                        <a:cubicBezTo>
                          <a:pt x="3290" y="6652"/>
                          <a:pt x="6652" y="3290"/>
                          <a:pt x="10800" y="3290"/>
                        </a:cubicBezTo>
                        <a:cubicBezTo>
                          <a:pt x="14947" y="3290"/>
                          <a:pt x="18310" y="6652"/>
                          <a:pt x="18310" y="10800"/>
                        </a:cubicBezTo>
                        <a:cubicBezTo>
                          <a:pt x="18310" y="13637"/>
                          <a:pt x="16710" y="16232"/>
                          <a:pt x="14175" y="17508"/>
                        </a:cubicBezTo>
                        <a:lnTo>
                          <a:pt x="15654" y="20447"/>
                        </a:lnTo>
                        <a:cubicBezTo>
                          <a:pt x="19299" y="18613"/>
                          <a:pt x="21600" y="14880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4880"/>
                          <a:pt x="2300" y="18613"/>
                          <a:pt x="5945" y="20447"/>
                        </a:cubicBezTo>
                        <a:lnTo>
                          <a:pt x="7424" y="1750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0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2115"/>
                    <a:ext cx="136" cy="49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spcBef>
                        <a:spcPts val="600"/>
                      </a:spcBef>
                      <a:spcAft>
                        <a:spcPts val="600"/>
                      </a:spcAft>
                      <a:buSzPct val="90000"/>
                      <a:buFont typeface="Wingdings" panose="05000000000000000000" pitchFamily="2" charset="2"/>
                      <a:buChar char="à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800"/>
                      </a:spcBef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8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ro-RO" altLang="en-US" sz="1800"/>
                  </a:p>
                </p:txBody>
              </p:sp>
            </p:grpSp>
          </p:grpSp>
          <p:cxnSp>
            <p:nvCxnSpPr>
              <p:cNvPr id="45100" name="AutoShape 82"/>
              <p:cNvCxnSpPr>
                <a:cxnSpLocks noChangeShapeType="1"/>
                <a:stCxn id="45076" idx="0"/>
                <a:endCxn id="45077" idx="2"/>
              </p:cNvCxnSpPr>
              <p:nvPr/>
            </p:nvCxnSpPr>
            <p:spPr bwMode="auto">
              <a:xfrm rot="-5400000">
                <a:off x="3426" y="1304"/>
                <a:ext cx="226" cy="589"/>
              </a:xfrm>
              <a:prstGeom prst="curvedConnector2">
                <a:avLst/>
              </a:prstGeom>
              <a:noFill/>
              <a:ln w="38100">
                <a:solidFill>
                  <a:srgbClr val="008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101" name="AutoShape 83"/>
              <p:cNvCxnSpPr>
                <a:cxnSpLocks noChangeShapeType="1"/>
                <a:stCxn id="45102" idx="7"/>
                <a:endCxn id="45102" idx="5"/>
              </p:cNvCxnSpPr>
              <p:nvPr/>
            </p:nvCxnSpPr>
            <p:spPr bwMode="auto">
              <a:xfrm rot="5400000" flipV="1">
                <a:off x="3436" y="1812"/>
                <a:ext cx="142" cy="1"/>
              </a:xfrm>
              <a:prstGeom prst="curvedConnector5">
                <a:avLst>
                  <a:gd name="adj1" fmla="val -122537"/>
                  <a:gd name="adj2" fmla="val 31600009"/>
                  <a:gd name="adj3" fmla="val 222537"/>
                </a:avLst>
              </a:prstGeom>
              <a:noFill/>
              <a:ln w="38100">
                <a:solidFill>
                  <a:srgbClr val="008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71" name="Group 91"/>
            <p:cNvGrpSpPr>
              <a:grpSpLocks/>
            </p:cNvGrpSpPr>
            <p:nvPr/>
          </p:nvGrpSpPr>
          <p:grpSpPr bwMode="auto">
            <a:xfrm>
              <a:off x="2835" y="866"/>
              <a:ext cx="970" cy="251"/>
              <a:chOff x="4377" y="2499"/>
              <a:chExt cx="970" cy="251"/>
            </a:xfrm>
          </p:grpSpPr>
          <p:sp>
            <p:nvSpPr>
              <p:cNvPr id="45072" name="Line 85"/>
              <p:cNvSpPr>
                <a:spLocks noChangeShapeType="1"/>
              </p:cNvSpPr>
              <p:nvPr/>
            </p:nvSpPr>
            <p:spPr bwMode="auto">
              <a:xfrm>
                <a:off x="4377" y="2704"/>
                <a:ext cx="181" cy="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5073" name="Line 86"/>
              <p:cNvSpPr>
                <a:spLocks noChangeShapeType="1"/>
              </p:cNvSpPr>
              <p:nvPr/>
            </p:nvSpPr>
            <p:spPr bwMode="auto">
              <a:xfrm>
                <a:off x="4377" y="2568"/>
                <a:ext cx="181" cy="1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5074" name="Text Box 87"/>
              <p:cNvSpPr txBox="1">
                <a:spLocks noChangeArrowheads="1"/>
              </p:cNvSpPr>
              <p:nvPr/>
            </p:nvSpPr>
            <p:spPr bwMode="auto">
              <a:xfrm>
                <a:off x="4603" y="2499"/>
                <a:ext cx="33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200" b="1"/>
                  <a:t>Cycle 1</a:t>
                </a:r>
              </a:p>
            </p:txBody>
          </p:sp>
          <p:sp>
            <p:nvSpPr>
              <p:cNvPr id="45075" name="Text Box 88"/>
              <p:cNvSpPr txBox="1">
                <a:spLocks noChangeArrowheads="1"/>
              </p:cNvSpPr>
              <p:nvPr/>
            </p:nvSpPr>
            <p:spPr bwMode="auto">
              <a:xfrm>
                <a:off x="4603" y="2635"/>
                <a:ext cx="74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en-US" sz="1200" b="1"/>
                  <a:t>Cycle after reset</a:t>
                </a:r>
              </a:p>
            </p:txBody>
          </p:sp>
        </p:grpSp>
      </p:grpSp>
      <p:sp>
        <p:nvSpPr>
          <p:cNvPr id="45063" name="Rectangle 89"/>
          <p:cNvSpPr>
            <a:spLocks noChangeArrowheads="1"/>
          </p:cNvSpPr>
          <p:nvPr/>
        </p:nvSpPr>
        <p:spPr bwMode="auto">
          <a:xfrm>
            <a:off x="539750" y="2349500"/>
            <a:ext cx="3455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/>
              <a:t>Then the system is </a:t>
            </a:r>
            <a:r>
              <a:rPr lang="en-US" altLang="en-US" sz="1800" b="1"/>
              <a:t>reset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Q: Interior light is set to ON or it should stay in OFF state?</a:t>
            </a:r>
          </a:p>
        </p:txBody>
      </p:sp>
      <p:grpSp>
        <p:nvGrpSpPr>
          <p:cNvPr id="45064" name="Group 71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45068" name="TextBox 72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5069" name="TextBox 73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5065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45066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5067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4784725"/>
            <a:ext cx="37195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47113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114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7110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4711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11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45B6AA0B-398D-4A27-ADEC-7EF36E458F64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36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Handling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48132" name="Rectangle 39"/>
          <p:cNvSpPr>
            <a:spLocks noChangeArrowheads="1"/>
          </p:cNvSpPr>
          <p:nvPr/>
        </p:nvSpPr>
        <p:spPr bwMode="auto">
          <a:xfrm>
            <a:off x="539750" y="1484313"/>
            <a:ext cx="806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 system should </a:t>
            </a:r>
            <a:r>
              <a:rPr lang="en-US" altLang="en-US" sz="1800" b="1"/>
              <a:t>recognize</a:t>
            </a:r>
            <a:r>
              <a:rPr lang="en-US" altLang="en-US" sz="1800"/>
              <a:t> and </a:t>
            </a:r>
            <a:r>
              <a:rPr lang="en-US" altLang="en-US" sz="1800" b="1"/>
              <a:t>locate</a:t>
            </a:r>
            <a:r>
              <a:rPr lang="en-US" altLang="en-US" sz="1800"/>
              <a:t> the error</a:t>
            </a:r>
          </a:p>
        </p:txBody>
      </p:sp>
      <p:grpSp>
        <p:nvGrpSpPr>
          <p:cNvPr id="48133" name="Group 61"/>
          <p:cNvGrpSpPr>
            <a:grpSpLocks/>
          </p:cNvGrpSpPr>
          <p:nvPr/>
        </p:nvGrpSpPr>
        <p:grpSpPr bwMode="auto">
          <a:xfrm>
            <a:off x="2124075" y="2708275"/>
            <a:ext cx="4681538" cy="1808163"/>
            <a:chOff x="1383" y="1162"/>
            <a:chExt cx="2949" cy="1139"/>
          </a:xfrm>
        </p:grpSpPr>
        <p:sp>
          <p:nvSpPr>
            <p:cNvPr id="48140" name="AutoShape 4"/>
            <p:cNvSpPr>
              <a:spLocks noChangeArrowheads="1"/>
            </p:cNvSpPr>
            <p:nvPr/>
          </p:nvSpPr>
          <p:spPr bwMode="auto">
            <a:xfrm>
              <a:off x="3056" y="1723"/>
              <a:ext cx="866" cy="578"/>
            </a:xfrm>
            <a:prstGeom prst="irregularSeal1">
              <a:avLst/>
            </a:prstGeom>
            <a:solidFill>
              <a:schemeClr val="folHlink"/>
            </a:solidFill>
            <a:ln w="38100" algn="ctr">
              <a:solidFill>
                <a:srgbClr val="DE101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DE1010"/>
                  </a:solidFill>
                </a:rPr>
                <a:t>Error State</a:t>
              </a:r>
            </a:p>
          </p:txBody>
        </p:sp>
        <p:sp>
          <p:nvSpPr>
            <p:cNvPr id="48141" name="AutoShape 5"/>
            <p:cNvSpPr>
              <a:spLocks noChangeArrowheads="1"/>
            </p:cNvSpPr>
            <p:nvPr/>
          </p:nvSpPr>
          <p:spPr bwMode="auto">
            <a:xfrm>
              <a:off x="3229" y="1695"/>
              <a:ext cx="183" cy="183"/>
            </a:xfrm>
            <a:prstGeom prst="lightningBolt">
              <a:avLst/>
            </a:prstGeom>
            <a:solidFill>
              <a:srgbClr val="DE1010"/>
            </a:solidFill>
            <a:ln w="9525" algn="ctr">
              <a:solidFill>
                <a:srgbClr val="DE101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48142" name="AutoShape 7"/>
            <p:cNvSpPr>
              <a:spLocks noChangeArrowheads="1"/>
            </p:cNvSpPr>
            <p:nvPr/>
          </p:nvSpPr>
          <p:spPr bwMode="auto">
            <a:xfrm>
              <a:off x="1383" y="1838"/>
              <a:ext cx="721" cy="4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Initial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State</a:t>
              </a:r>
            </a:p>
          </p:txBody>
        </p:sp>
        <p:cxnSp>
          <p:nvCxnSpPr>
            <p:cNvPr id="48143" name="AutoShape 33"/>
            <p:cNvCxnSpPr>
              <a:cxnSpLocks noChangeShapeType="1"/>
              <a:stCxn id="48140" idx="3"/>
              <a:endCxn id="48146" idx="3"/>
            </p:cNvCxnSpPr>
            <p:nvPr/>
          </p:nvCxnSpPr>
          <p:spPr bwMode="auto">
            <a:xfrm flipV="1">
              <a:off x="3934" y="1344"/>
              <a:ext cx="307" cy="735"/>
            </a:xfrm>
            <a:prstGeom prst="curvedConnector3">
              <a:avLst>
                <a:gd name="adj1" fmla="val 146579"/>
              </a:avLst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144" name="Group 58"/>
            <p:cNvGrpSpPr>
              <a:grpSpLocks/>
            </p:cNvGrpSpPr>
            <p:nvPr/>
          </p:nvGrpSpPr>
          <p:grpSpPr bwMode="auto">
            <a:xfrm>
              <a:off x="3923" y="1162"/>
              <a:ext cx="409" cy="635"/>
              <a:chOff x="3923" y="1162"/>
              <a:chExt cx="409" cy="635"/>
            </a:xfrm>
          </p:grpSpPr>
          <p:sp>
            <p:nvSpPr>
              <p:cNvPr id="48146" name="Rectangle 55"/>
              <p:cNvSpPr>
                <a:spLocks noChangeArrowheads="1"/>
              </p:cNvSpPr>
              <p:nvPr/>
            </p:nvSpPr>
            <p:spPr bwMode="auto">
              <a:xfrm>
                <a:off x="4150" y="1298"/>
                <a:ext cx="91" cy="91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47" name="AutoShape 52"/>
              <p:cNvSpPr>
                <a:spLocks noChangeArrowheads="1"/>
              </p:cNvSpPr>
              <p:nvPr/>
            </p:nvSpPr>
            <p:spPr bwMode="auto">
              <a:xfrm flipH="1" flipV="1">
                <a:off x="3923" y="1616"/>
                <a:ext cx="91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48" name="AutoShape 51"/>
              <p:cNvSpPr>
                <a:spLocks noChangeArrowheads="1"/>
              </p:cNvSpPr>
              <p:nvPr/>
            </p:nvSpPr>
            <p:spPr bwMode="auto">
              <a:xfrm flipH="1" flipV="1">
                <a:off x="3923" y="1435"/>
                <a:ext cx="91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49" name="AutoShape 45"/>
              <p:cNvSpPr>
                <a:spLocks noChangeArrowheads="1"/>
              </p:cNvSpPr>
              <p:nvPr/>
            </p:nvSpPr>
            <p:spPr bwMode="auto">
              <a:xfrm flipV="1">
                <a:off x="4241" y="1435"/>
                <a:ext cx="90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0" name="AutoShape 47"/>
              <p:cNvSpPr>
                <a:spLocks noChangeArrowheads="1"/>
              </p:cNvSpPr>
              <p:nvPr/>
            </p:nvSpPr>
            <p:spPr bwMode="auto">
              <a:xfrm flipV="1">
                <a:off x="4241" y="1616"/>
                <a:ext cx="90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1" name="AutoShape 48"/>
              <p:cNvSpPr>
                <a:spLocks noChangeArrowheads="1"/>
              </p:cNvSpPr>
              <p:nvPr/>
            </p:nvSpPr>
            <p:spPr bwMode="auto">
              <a:xfrm flipH="1" flipV="1">
                <a:off x="3923" y="1253"/>
                <a:ext cx="91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2" name="AutoShape 46"/>
              <p:cNvSpPr>
                <a:spLocks noChangeArrowheads="1"/>
              </p:cNvSpPr>
              <p:nvPr/>
            </p:nvSpPr>
            <p:spPr bwMode="auto">
              <a:xfrm flipV="1">
                <a:off x="4242" y="1253"/>
                <a:ext cx="90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3" name="AutoShape 24"/>
              <p:cNvSpPr>
                <a:spLocks noChangeArrowheads="1"/>
              </p:cNvSpPr>
              <p:nvPr/>
            </p:nvSpPr>
            <p:spPr bwMode="auto">
              <a:xfrm>
                <a:off x="4015" y="1208"/>
                <a:ext cx="226" cy="5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 algn="ctr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4" name="Oval 27" descr="70%"/>
              <p:cNvSpPr>
                <a:spLocks noChangeArrowheads="1"/>
              </p:cNvSpPr>
              <p:nvPr/>
            </p:nvSpPr>
            <p:spPr bwMode="auto">
              <a:xfrm>
                <a:off x="4059" y="1435"/>
                <a:ext cx="136" cy="136"/>
              </a:xfrm>
              <a:prstGeom prst="ellipse">
                <a:avLst/>
              </a:prstGeom>
              <a:pattFill prst="pct70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48155" name="Oval 28" descr="70%"/>
              <p:cNvSpPr>
                <a:spLocks noChangeArrowheads="1"/>
              </p:cNvSpPr>
              <p:nvPr/>
            </p:nvSpPr>
            <p:spPr bwMode="auto">
              <a:xfrm>
                <a:off x="4059" y="1616"/>
                <a:ext cx="136" cy="136"/>
              </a:xfrm>
              <a:prstGeom prst="ellipse">
                <a:avLst/>
              </a:prstGeom>
              <a:pattFill prst="pct70">
                <a:fgClr>
                  <a:srgbClr val="008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6" name="Oval 25"/>
              <p:cNvSpPr>
                <a:spLocks noChangeArrowheads="1"/>
              </p:cNvSpPr>
              <p:nvPr/>
            </p:nvSpPr>
            <p:spPr bwMode="auto">
              <a:xfrm>
                <a:off x="3968" y="1162"/>
                <a:ext cx="318" cy="31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7" name="Oval 35" descr="80%"/>
              <p:cNvSpPr>
                <a:spLocks noChangeArrowheads="1"/>
              </p:cNvSpPr>
              <p:nvPr/>
            </p:nvSpPr>
            <p:spPr bwMode="auto">
              <a:xfrm>
                <a:off x="4059" y="1253"/>
                <a:ext cx="136" cy="136"/>
              </a:xfrm>
              <a:prstGeom prst="ellipse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48158" name="AutoShape 41"/>
              <p:cNvSpPr>
                <a:spLocks noChangeArrowheads="1"/>
              </p:cNvSpPr>
              <p:nvPr/>
            </p:nvSpPr>
            <p:spPr bwMode="auto">
              <a:xfrm>
                <a:off x="4059" y="1253"/>
                <a:ext cx="13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36" y="10800"/>
                    </a:moveTo>
                    <a:cubicBezTo>
                      <a:pt x="2136" y="6015"/>
                      <a:pt x="6015" y="2136"/>
                      <a:pt x="10800" y="2136"/>
                    </a:cubicBezTo>
                    <a:cubicBezTo>
                      <a:pt x="15584" y="2135"/>
                      <a:pt x="19463" y="6015"/>
                      <a:pt x="19464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136" y="108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8159" name="AutoShape 42"/>
              <p:cNvSpPr>
                <a:spLocks noChangeArrowheads="1"/>
              </p:cNvSpPr>
              <p:nvPr/>
            </p:nvSpPr>
            <p:spPr bwMode="auto">
              <a:xfrm>
                <a:off x="4059" y="1434"/>
                <a:ext cx="13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36" y="10800"/>
                    </a:moveTo>
                    <a:cubicBezTo>
                      <a:pt x="2136" y="6015"/>
                      <a:pt x="6015" y="2136"/>
                      <a:pt x="10800" y="2136"/>
                    </a:cubicBezTo>
                    <a:cubicBezTo>
                      <a:pt x="15584" y="2135"/>
                      <a:pt x="19463" y="6015"/>
                      <a:pt x="19464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136" y="108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8160" name="AutoShape 43"/>
              <p:cNvSpPr>
                <a:spLocks noChangeArrowheads="1"/>
              </p:cNvSpPr>
              <p:nvPr/>
            </p:nvSpPr>
            <p:spPr bwMode="auto">
              <a:xfrm>
                <a:off x="4059" y="1615"/>
                <a:ext cx="13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36" y="10800"/>
                    </a:moveTo>
                    <a:cubicBezTo>
                      <a:pt x="2136" y="6015"/>
                      <a:pt x="6015" y="2136"/>
                      <a:pt x="10800" y="2136"/>
                    </a:cubicBezTo>
                    <a:cubicBezTo>
                      <a:pt x="15584" y="2135"/>
                      <a:pt x="19463" y="6015"/>
                      <a:pt x="19464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136" y="108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cxnSp>
          <p:nvCxnSpPr>
            <p:cNvPr id="48145" name="AutoShape 60"/>
            <p:cNvCxnSpPr>
              <a:cxnSpLocks noChangeShapeType="1"/>
              <a:stCxn id="48142" idx="0"/>
              <a:endCxn id="48141" idx="0"/>
            </p:cNvCxnSpPr>
            <p:nvPr/>
          </p:nvCxnSpPr>
          <p:spPr bwMode="auto">
            <a:xfrm rot="-5400000">
              <a:off x="2457" y="982"/>
              <a:ext cx="131" cy="1557"/>
            </a:xfrm>
            <a:prstGeom prst="curvedConnector3">
              <a:avLst>
                <a:gd name="adj1" fmla="val 303815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34" name="Group 27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48138" name="TextBox 28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8139" name="TextBox 29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8135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48136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8137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2407518-0E5A-4864-8489-60D11BC15933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37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Handling Testing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064500" cy="647700"/>
          </a:xfrm>
        </p:spPr>
        <p:txBody>
          <a:bodyPr/>
          <a:lstStyle/>
          <a:p>
            <a:r>
              <a:rPr lang="en-US" altLang="en-US" sz="1800" smtClean="0"/>
              <a:t>The system should detect and save a DTC (Diagnostic Trouble Code) if the light bulb is burned</a:t>
            </a:r>
          </a:p>
        </p:txBody>
      </p:sp>
      <p:sp>
        <p:nvSpPr>
          <p:cNvPr id="50181" name="Text Box 70"/>
          <p:cNvSpPr txBox="1">
            <a:spLocks noChangeArrowheads="1"/>
          </p:cNvSpPr>
          <p:nvPr/>
        </p:nvSpPr>
        <p:spPr bwMode="auto">
          <a:xfrm>
            <a:off x="539750" y="14986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New requirement added:</a:t>
            </a:r>
          </a:p>
        </p:txBody>
      </p:sp>
      <p:sp>
        <p:nvSpPr>
          <p:cNvPr id="50182" name="Rectangle 183"/>
          <p:cNvSpPr>
            <a:spLocks noChangeArrowheads="1"/>
          </p:cNvSpPr>
          <p:nvPr/>
        </p:nvSpPr>
        <p:spPr bwMode="auto">
          <a:xfrm>
            <a:off x="539750" y="551815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If current I is 0 Amps then the DTC should set</a:t>
            </a:r>
          </a:p>
        </p:txBody>
      </p:sp>
      <p:grpSp>
        <p:nvGrpSpPr>
          <p:cNvPr id="50183" name="Group 79"/>
          <p:cNvGrpSpPr>
            <a:grpSpLocks/>
          </p:cNvGrpSpPr>
          <p:nvPr/>
        </p:nvGrpSpPr>
        <p:grpSpPr bwMode="auto">
          <a:xfrm>
            <a:off x="4638675" y="2628900"/>
            <a:ext cx="3173413" cy="2566988"/>
            <a:chOff x="2922" y="1656"/>
            <a:chExt cx="1999" cy="1617"/>
          </a:xfrm>
        </p:grpSpPr>
        <p:grpSp>
          <p:nvGrpSpPr>
            <p:cNvPr id="50241" name="Group 156"/>
            <p:cNvGrpSpPr>
              <a:grpSpLocks/>
            </p:cNvGrpSpPr>
            <p:nvPr/>
          </p:nvGrpSpPr>
          <p:grpSpPr bwMode="auto">
            <a:xfrm>
              <a:off x="3549" y="2799"/>
              <a:ext cx="646" cy="474"/>
              <a:chOff x="4286" y="2432"/>
              <a:chExt cx="590" cy="433"/>
            </a:xfrm>
          </p:grpSpPr>
          <p:sp>
            <p:nvSpPr>
              <p:cNvPr id="50254" name="AutoShape 143"/>
              <p:cNvSpPr>
                <a:spLocks noChangeArrowheads="1"/>
              </p:cNvSpPr>
              <p:nvPr/>
            </p:nvSpPr>
            <p:spPr bwMode="auto">
              <a:xfrm>
                <a:off x="4286" y="2502"/>
                <a:ext cx="590" cy="363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55" name="AutoShape 144"/>
              <p:cNvSpPr>
                <a:spLocks noChangeArrowheads="1"/>
              </p:cNvSpPr>
              <p:nvPr/>
            </p:nvSpPr>
            <p:spPr bwMode="auto">
              <a:xfrm>
                <a:off x="4377" y="2434"/>
                <a:ext cx="135" cy="44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56" name="AutoShape 149"/>
              <p:cNvSpPr>
                <a:spLocks noChangeArrowheads="1"/>
              </p:cNvSpPr>
              <p:nvPr/>
            </p:nvSpPr>
            <p:spPr bwMode="auto">
              <a:xfrm>
                <a:off x="4650" y="2432"/>
                <a:ext cx="135" cy="44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57" name="AutoShape 151"/>
              <p:cNvSpPr>
                <a:spLocks noChangeArrowheads="1"/>
              </p:cNvSpPr>
              <p:nvPr/>
            </p:nvSpPr>
            <p:spPr bwMode="auto">
              <a:xfrm>
                <a:off x="4376" y="2596"/>
                <a:ext cx="135" cy="2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grpSp>
            <p:nvGrpSpPr>
              <p:cNvPr id="50258" name="Group 154"/>
              <p:cNvGrpSpPr>
                <a:grpSpLocks/>
              </p:cNvGrpSpPr>
              <p:nvPr/>
            </p:nvGrpSpPr>
            <p:grpSpPr bwMode="auto">
              <a:xfrm>
                <a:off x="4650" y="2548"/>
                <a:ext cx="135" cy="135"/>
                <a:chOff x="1474" y="3470"/>
                <a:chExt cx="135" cy="135"/>
              </a:xfrm>
            </p:grpSpPr>
            <p:sp>
              <p:nvSpPr>
                <p:cNvPr id="50259" name="AutoShape 152"/>
                <p:cNvSpPr>
                  <a:spLocks noChangeArrowheads="1"/>
                </p:cNvSpPr>
                <p:nvPr/>
              </p:nvSpPr>
              <p:spPr bwMode="auto">
                <a:xfrm>
                  <a:off x="1474" y="3521"/>
                  <a:ext cx="135" cy="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0260" name="AutoShape 153"/>
                <p:cNvSpPr>
                  <a:spLocks noChangeArrowheads="1"/>
                </p:cNvSpPr>
                <p:nvPr/>
              </p:nvSpPr>
              <p:spPr bwMode="auto">
                <a:xfrm rot="-5400000">
                  <a:off x="1475" y="3523"/>
                  <a:ext cx="135" cy="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</p:grpSp>
        <p:sp>
          <p:nvSpPr>
            <p:cNvPr id="50242" name="Line 158"/>
            <p:cNvSpPr>
              <a:spLocks noChangeShapeType="1"/>
            </p:cNvSpPr>
            <p:nvPr/>
          </p:nvSpPr>
          <p:spPr bwMode="auto">
            <a:xfrm>
              <a:off x="3727" y="2096"/>
              <a:ext cx="6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0243" name="Line 160"/>
            <p:cNvSpPr>
              <a:spLocks noChangeShapeType="1"/>
            </p:cNvSpPr>
            <p:nvPr/>
          </p:nvSpPr>
          <p:spPr bwMode="auto">
            <a:xfrm flipV="1">
              <a:off x="3877" y="1849"/>
              <a:ext cx="445" cy="4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0244" name="Oval 157"/>
            <p:cNvSpPr>
              <a:spLocks noChangeArrowheads="1"/>
            </p:cNvSpPr>
            <p:nvPr/>
          </p:nvSpPr>
          <p:spPr bwMode="auto">
            <a:xfrm>
              <a:off x="3879" y="1888"/>
              <a:ext cx="395" cy="39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 b="1"/>
                <a:t>A</a:t>
              </a:r>
            </a:p>
          </p:txBody>
        </p:sp>
        <p:cxnSp>
          <p:nvCxnSpPr>
            <p:cNvPr id="50245" name="AutoShape 164"/>
            <p:cNvCxnSpPr>
              <a:cxnSpLocks noChangeShapeType="1"/>
              <a:stCxn id="50256" idx="0"/>
            </p:cNvCxnSpPr>
            <p:nvPr/>
          </p:nvCxnSpPr>
          <p:spPr bwMode="auto">
            <a:xfrm rot="-5400000">
              <a:off x="4174" y="2280"/>
              <a:ext cx="367" cy="672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6" name="AutoShape 172"/>
            <p:cNvCxnSpPr>
              <a:cxnSpLocks noChangeShapeType="1"/>
              <a:stCxn id="50255" idx="0"/>
              <a:endCxn id="50247" idx="4"/>
            </p:cNvCxnSpPr>
            <p:nvPr/>
          </p:nvCxnSpPr>
          <p:spPr bwMode="auto">
            <a:xfrm rot="5400000" flipH="1">
              <a:off x="3134" y="2213"/>
              <a:ext cx="647" cy="530"/>
            </a:xfrm>
            <a:prstGeom prst="curvedConnector3">
              <a:avLst>
                <a:gd name="adj1" fmla="val 4992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47" name="Oval 163"/>
            <p:cNvSpPr>
              <a:spLocks noChangeArrowheads="1"/>
            </p:cNvSpPr>
            <p:nvPr/>
          </p:nvSpPr>
          <p:spPr bwMode="auto">
            <a:xfrm>
              <a:off x="3118" y="2054"/>
              <a:ext cx="150" cy="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0248" name="Line 179"/>
            <p:cNvSpPr>
              <a:spLocks noChangeShapeType="1"/>
            </p:cNvSpPr>
            <p:nvPr/>
          </p:nvSpPr>
          <p:spPr bwMode="auto">
            <a:xfrm>
              <a:off x="4422" y="2095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0249" name="Arc 181"/>
            <p:cNvSpPr>
              <a:spLocks/>
            </p:cNvSpPr>
            <p:nvPr/>
          </p:nvSpPr>
          <p:spPr bwMode="auto">
            <a:xfrm>
              <a:off x="4681" y="2095"/>
              <a:ext cx="240" cy="337"/>
            </a:xfrm>
            <a:custGeom>
              <a:avLst/>
              <a:gdLst>
                <a:gd name="T0" fmla="*/ 0 w 23037"/>
                <a:gd name="T1" fmla="*/ 0 h 43200"/>
                <a:gd name="T2" fmla="*/ 0 w 23037"/>
                <a:gd name="T3" fmla="*/ 0 h 43200"/>
                <a:gd name="T4" fmla="*/ 0 w 23037"/>
                <a:gd name="T5" fmla="*/ 0 h 43200"/>
                <a:gd name="T6" fmla="*/ 0 60000 65536"/>
                <a:gd name="T7" fmla="*/ 0 60000 65536"/>
                <a:gd name="T8" fmla="*/ 0 60000 65536"/>
                <a:gd name="T9" fmla="*/ 0 w 23037"/>
                <a:gd name="T10" fmla="*/ 0 h 43200"/>
                <a:gd name="T11" fmla="*/ 23037 w 2303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37" h="43200" fill="none" extrusionOk="0">
                  <a:moveTo>
                    <a:pt x="113" y="40"/>
                  </a:moveTo>
                  <a:cubicBezTo>
                    <a:pt x="554" y="13"/>
                    <a:pt x="995" y="-1"/>
                    <a:pt x="1437" y="0"/>
                  </a:cubicBezTo>
                  <a:cubicBezTo>
                    <a:pt x="13366" y="0"/>
                    <a:pt x="23037" y="9670"/>
                    <a:pt x="23037" y="21600"/>
                  </a:cubicBezTo>
                  <a:cubicBezTo>
                    <a:pt x="23037" y="33529"/>
                    <a:pt x="13366" y="43200"/>
                    <a:pt x="1437" y="43200"/>
                  </a:cubicBezTo>
                  <a:cubicBezTo>
                    <a:pt x="957" y="43200"/>
                    <a:pt x="478" y="43184"/>
                    <a:pt x="-1" y="43152"/>
                  </a:cubicBezTo>
                </a:path>
                <a:path w="23037" h="43200" stroke="0" extrusionOk="0">
                  <a:moveTo>
                    <a:pt x="113" y="40"/>
                  </a:moveTo>
                  <a:cubicBezTo>
                    <a:pt x="554" y="13"/>
                    <a:pt x="995" y="-1"/>
                    <a:pt x="1437" y="0"/>
                  </a:cubicBezTo>
                  <a:cubicBezTo>
                    <a:pt x="13366" y="0"/>
                    <a:pt x="23037" y="9670"/>
                    <a:pt x="23037" y="21600"/>
                  </a:cubicBezTo>
                  <a:cubicBezTo>
                    <a:pt x="23037" y="33529"/>
                    <a:pt x="13366" y="43200"/>
                    <a:pt x="1437" y="43200"/>
                  </a:cubicBezTo>
                  <a:cubicBezTo>
                    <a:pt x="957" y="43200"/>
                    <a:pt x="478" y="43184"/>
                    <a:pt x="-1" y="43152"/>
                  </a:cubicBezTo>
                  <a:lnTo>
                    <a:pt x="1437" y="21600"/>
                  </a:lnTo>
                  <a:lnTo>
                    <a:pt x="113" y="4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0250" name="Line 182"/>
            <p:cNvSpPr>
              <a:spLocks noChangeShapeType="1"/>
            </p:cNvSpPr>
            <p:nvPr/>
          </p:nvSpPr>
          <p:spPr bwMode="auto">
            <a:xfrm flipH="1">
              <a:off x="3243" y="2095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50251" name="Picture 138" descr="MC900432617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1656"/>
              <a:ext cx="548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2" name="Line 184"/>
            <p:cNvSpPr>
              <a:spLocks noChangeShapeType="1"/>
            </p:cNvSpPr>
            <p:nvPr/>
          </p:nvSpPr>
          <p:spPr bwMode="auto">
            <a:xfrm flipH="1">
              <a:off x="3424" y="2095"/>
              <a:ext cx="1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0253" name="Text Box 185"/>
            <p:cNvSpPr txBox="1">
              <a:spLocks noChangeArrowheads="1"/>
            </p:cNvSpPr>
            <p:nvPr/>
          </p:nvSpPr>
          <p:spPr bwMode="auto">
            <a:xfrm>
              <a:off x="3430" y="1884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50184" name="Group 80"/>
          <p:cNvGrpSpPr>
            <a:grpSpLocks/>
          </p:cNvGrpSpPr>
          <p:nvPr/>
        </p:nvGrpSpPr>
        <p:grpSpPr bwMode="auto">
          <a:xfrm>
            <a:off x="971550" y="2946400"/>
            <a:ext cx="2786063" cy="2279650"/>
            <a:chOff x="612" y="1856"/>
            <a:chExt cx="1755" cy="1436"/>
          </a:xfrm>
        </p:grpSpPr>
        <p:sp>
          <p:nvSpPr>
            <p:cNvPr id="50191" name="Line 136"/>
            <p:cNvSpPr>
              <a:spLocks noChangeShapeType="1"/>
            </p:cNvSpPr>
            <p:nvPr/>
          </p:nvSpPr>
          <p:spPr bwMode="auto">
            <a:xfrm>
              <a:off x="1201" y="2568"/>
              <a:ext cx="590" cy="1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0192" name="Line 135"/>
            <p:cNvSpPr>
              <a:spLocks noChangeShapeType="1"/>
            </p:cNvSpPr>
            <p:nvPr/>
          </p:nvSpPr>
          <p:spPr bwMode="auto">
            <a:xfrm flipV="1">
              <a:off x="1201" y="2250"/>
              <a:ext cx="590" cy="18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50193" name="Group 118"/>
            <p:cNvGrpSpPr>
              <a:grpSpLocks/>
            </p:cNvGrpSpPr>
            <p:nvPr/>
          </p:nvGrpSpPr>
          <p:grpSpPr bwMode="auto">
            <a:xfrm>
              <a:off x="1791" y="1856"/>
              <a:ext cx="576" cy="576"/>
              <a:chOff x="2880" y="2115"/>
              <a:chExt cx="576" cy="576"/>
            </a:xfrm>
          </p:grpSpPr>
          <p:sp>
            <p:nvSpPr>
              <p:cNvPr id="50226" name="Oval 72"/>
              <p:cNvSpPr>
                <a:spLocks noChangeArrowheads="1"/>
              </p:cNvSpPr>
              <p:nvPr/>
            </p:nvSpPr>
            <p:spPr bwMode="auto">
              <a:xfrm>
                <a:off x="2880" y="2115"/>
                <a:ext cx="576" cy="576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7" name="Oval 73"/>
              <p:cNvSpPr>
                <a:spLocks noChangeArrowheads="1"/>
              </p:cNvSpPr>
              <p:nvPr/>
            </p:nvSpPr>
            <p:spPr bwMode="auto">
              <a:xfrm>
                <a:off x="2893" y="2128"/>
                <a:ext cx="550" cy="550"/>
              </a:xfrm>
              <a:prstGeom prst="ellipse">
                <a:avLst/>
              </a:prstGeom>
              <a:solidFill>
                <a:schemeClr val="tx2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8" name="AutoShape 74"/>
              <p:cNvSpPr>
                <a:spLocks noChangeArrowheads="1"/>
              </p:cNvSpPr>
              <p:nvPr/>
            </p:nvSpPr>
            <p:spPr bwMode="auto">
              <a:xfrm>
                <a:off x="3045" y="2295"/>
                <a:ext cx="231" cy="29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9" name="AutoShape 75"/>
              <p:cNvSpPr>
                <a:spLocks noChangeArrowheads="1"/>
              </p:cNvSpPr>
              <p:nvPr/>
            </p:nvSpPr>
            <p:spPr bwMode="auto">
              <a:xfrm>
                <a:off x="3045" y="2217"/>
                <a:ext cx="231" cy="294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0" name="AutoShape 76"/>
              <p:cNvSpPr>
                <a:spLocks noChangeArrowheads="1"/>
              </p:cNvSpPr>
              <p:nvPr/>
            </p:nvSpPr>
            <p:spPr bwMode="auto">
              <a:xfrm>
                <a:off x="3073" y="2308"/>
                <a:ext cx="17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19 w 21600"/>
                  <a:gd name="T13" fmla="*/ 3456 h 21600"/>
                  <a:gd name="T14" fmla="*/ 18081 w 21600"/>
                  <a:gd name="T15" fmla="*/ 181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31" name="AutoShape 77"/>
              <p:cNvSpPr>
                <a:spLocks noChangeArrowheads="1"/>
              </p:cNvSpPr>
              <p:nvPr/>
            </p:nvSpPr>
            <p:spPr bwMode="auto">
              <a:xfrm rot="5400000">
                <a:off x="3123" y="2243"/>
                <a:ext cx="78" cy="178"/>
              </a:xfrm>
              <a:prstGeom prst="flowChartOnlineStorag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2" name="AutoShape 78"/>
              <p:cNvSpPr>
                <a:spLocks noChangeArrowheads="1"/>
              </p:cNvSpPr>
              <p:nvPr/>
            </p:nvSpPr>
            <p:spPr bwMode="auto">
              <a:xfrm rot="1371808">
                <a:off x="3227" y="2295"/>
                <a:ext cx="64" cy="11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3" name="AutoShape 79"/>
              <p:cNvSpPr>
                <a:spLocks noChangeArrowheads="1"/>
              </p:cNvSpPr>
              <p:nvPr/>
            </p:nvSpPr>
            <p:spPr bwMode="auto">
              <a:xfrm>
                <a:off x="3060" y="2282"/>
                <a:ext cx="76" cy="12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4" name="AutoShape 80"/>
              <p:cNvSpPr>
                <a:spLocks noChangeArrowheads="1"/>
              </p:cNvSpPr>
              <p:nvPr/>
            </p:nvSpPr>
            <p:spPr bwMode="auto">
              <a:xfrm rot="-5400000">
                <a:off x="2984" y="2409"/>
                <a:ext cx="178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33 w 21600"/>
                  <a:gd name="T13" fmla="*/ 4320 h 21600"/>
                  <a:gd name="T14" fmla="*/ 16867 w 21600"/>
                  <a:gd name="T15" fmla="*/ 172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35" name="AutoShape 81"/>
              <p:cNvSpPr>
                <a:spLocks noChangeArrowheads="1"/>
              </p:cNvSpPr>
              <p:nvPr/>
            </p:nvSpPr>
            <p:spPr bwMode="auto">
              <a:xfrm rot="5400000">
                <a:off x="3162" y="2409"/>
                <a:ext cx="178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33 w 21600"/>
                  <a:gd name="T13" fmla="*/ 4320 h 21600"/>
                  <a:gd name="T14" fmla="*/ 16867 w 21600"/>
                  <a:gd name="T15" fmla="*/ 172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36" name="AutoShape 82"/>
              <p:cNvSpPr>
                <a:spLocks noChangeArrowheads="1"/>
              </p:cNvSpPr>
              <p:nvPr/>
            </p:nvSpPr>
            <p:spPr bwMode="auto">
              <a:xfrm rot="-5400000">
                <a:off x="3135" y="2436"/>
                <a:ext cx="53" cy="178"/>
              </a:xfrm>
              <a:prstGeom prst="flowChartOnlineStorag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7" name="AutoShape 83"/>
              <p:cNvSpPr>
                <a:spLocks noChangeArrowheads="1"/>
              </p:cNvSpPr>
              <p:nvPr/>
            </p:nvSpPr>
            <p:spPr bwMode="auto">
              <a:xfrm rot="2623345">
                <a:off x="3082" y="2433"/>
                <a:ext cx="40" cy="11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8" name="AutoShape 84"/>
              <p:cNvSpPr>
                <a:spLocks noChangeArrowheads="1"/>
              </p:cNvSpPr>
              <p:nvPr/>
            </p:nvSpPr>
            <p:spPr bwMode="auto">
              <a:xfrm rot="-1436150">
                <a:off x="3225" y="2431"/>
                <a:ext cx="26" cy="11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39" name="Rectangle 85"/>
              <p:cNvSpPr>
                <a:spLocks noChangeArrowheads="1"/>
              </p:cNvSpPr>
              <p:nvPr/>
            </p:nvSpPr>
            <p:spPr bwMode="auto">
              <a:xfrm rot="-2225202">
                <a:off x="3227" y="2449"/>
                <a:ext cx="22" cy="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40" name="Rectangle 86"/>
              <p:cNvSpPr>
                <a:spLocks noChangeArrowheads="1"/>
              </p:cNvSpPr>
              <p:nvPr/>
            </p:nvSpPr>
            <p:spPr bwMode="auto">
              <a:xfrm rot="2545327">
                <a:off x="2998" y="2295"/>
                <a:ext cx="16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50194" name="Group 117"/>
            <p:cNvGrpSpPr>
              <a:grpSpLocks/>
            </p:cNvGrpSpPr>
            <p:nvPr/>
          </p:nvGrpSpPr>
          <p:grpSpPr bwMode="auto">
            <a:xfrm>
              <a:off x="612" y="2205"/>
              <a:ext cx="576" cy="576"/>
              <a:chOff x="1701" y="2115"/>
              <a:chExt cx="576" cy="576"/>
            </a:xfrm>
          </p:grpSpPr>
          <p:sp>
            <p:nvSpPr>
              <p:cNvPr id="50212" name="Oval 88"/>
              <p:cNvSpPr>
                <a:spLocks noChangeArrowheads="1"/>
              </p:cNvSpPr>
              <p:nvPr/>
            </p:nvSpPr>
            <p:spPr bwMode="auto">
              <a:xfrm>
                <a:off x="1701" y="2115"/>
                <a:ext cx="576" cy="576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3" name="Oval 89"/>
              <p:cNvSpPr>
                <a:spLocks noChangeArrowheads="1"/>
              </p:cNvSpPr>
              <p:nvPr/>
            </p:nvSpPr>
            <p:spPr bwMode="auto">
              <a:xfrm>
                <a:off x="1714" y="2128"/>
                <a:ext cx="550" cy="550"/>
              </a:xfrm>
              <a:prstGeom prst="ellipse">
                <a:avLst/>
              </a:prstGeom>
              <a:solidFill>
                <a:schemeClr val="tx2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4" name="AutoShape 90"/>
              <p:cNvSpPr>
                <a:spLocks noChangeArrowheads="1"/>
              </p:cNvSpPr>
              <p:nvPr/>
            </p:nvSpPr>
            <p:spPr bwMode="auto">
              <a:xfrm>
                <a:off x="1866" y="2293"/>
                <a:ext cx="233" cy="29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5" name="AutoShape 91"/>
              <p:cNvSpPr>
                <a:spLocks noChangeArrowheads="1"/>
              </p:cNvSpPr>
              <p:nvPr/>
            </p:nvSpPr>
            <p:spPr bwMode="auto">
              <a:xfrm>
                <a:off x="1866" y="2199"/>
                <a:ext cx="233" cy="294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6" name="AutoShape 92"/>
              <p:cNvSpPr>
                <a:spLocks noChangeArrowheads="1"/>
              </p:cNvSpPr>
              <p:nvPr/>
            </p:nvSpPr>
            <p:spPr bwMode="auto">
              <a:xfrm>
                <a:off x="1892" y="2306"/>
                <a:ext cx="180" cy="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80 w 21600"/>
                  <a:gd name="T13" fmla="*/ 3388 h 21600"/>
                  <a:gd name="T14" fmla="*/ 18120 w 21600"/>
                  <a:gd name="T15" fmla="*/ 182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17" name="AutoShape 93"/>
              <p:cNvSpPr>
                <a:spLocks noChangeArrowheads="1"/>
              </p:cNvSpPr>
              <p:nvPr/>
            </p:nvSpPr>
            <p:spPr bwMode="auto">
              <a:xfrm rot="5400000">
                <a:off x="1943" y="2242"/>
                <a:ext cx="78" cy="180"/>
              </a:xfrm>
              <a:prstGeom prst="flowChartOnlineStorag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8" name="AutoShape 94"/>
              <p:cNvSpPr>
                <a:spLocks noChangeArrowheads="1"/>
              </p:cNvSpPr>
              <p:nvPr/>
            </p:nvSpPr>
            <p:spPr bwMode="auto">
              <a:xfrm rot="1371808">
                <a:off x="2050" y="2295"/>
                <a:ext cx="63" cy="11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9" name="AutoShape 95"/>
              <p:cNvSpPr>
                <a:spLocks noChangeArrowheads="1"/>
              </p:cNvSpPr>
              <p:nvPr/>
            </p:nvSpPr>
            <p:spPr bwMode="auto">
              <a:xfrm>
                <a:off x="1879" y="2280"/>
                <a:ext cx="78" cy="129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0" name="AutoShape 96"/>
              <p:cNvSpPr>
                <a:spLocks noChangeArrowheads="1"/>
              </p:cNvSpPr>
              <p:nvPr/>
            </p:nvSpPr>
            <p:spPr bwMode="auto">
              <a:xfrm rot="-5400000">
                <a:off x="1801" y="2409"/>
                <a:ext cx="182" cy="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985 h 21600"/>
                  <a:gd name="T14" fmla="*/ 16971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21" name="AutoShape 97"/>
              <p:cNvSpPr>
                <a:spLocks noChangeArrowheads="1"/>
              </p:cNvSpPr>
              <p:nvPr/>
            </p:nvSpPr>
            <p:spPr bwMode="auto">
              <a:xfrm rot="5400000">
                <a:off x="1982" y="2410"/>
                <a:ext cx="182" cy="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96 h 21600"/>
                  <a:gd name="T14" fmla="*/ 16971 w 21600"/>
                  <a:gd name="T15" fmla="*/ 169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22" name="AutoShape 98"/>
              <p:cNvSpPr>
                <a:spLocks noChangeArrowheads="1"/>
              </p:cNvSpPr>
              <p:nvPr/>
            </p:nvSpPr>
            <p:spPr bwMode="auto">
              <a:xfrm rot="-5400000">
                <a:off x="1957" y="2435"/>
                <a:ext cx="49" cy="180"/>
              </a:xfrm>
              <a:prstGeom prst="flowChartOnlineStorag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3" name="AutoShape 99"/>
              <p:cNvSpPr>
                <a:spLocks noChangeArrowheads="1"/>
              </p:cNvSpPr>
              <p:nvPr/>
            </p:nvSpPr>
            <p:spPr bwMode="auto">
              <a:xfrm rot="2623345">
                <a:off x="1903" y="2433"/>
                <a:ext cx="40" cy="11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4" name="AutoShape 100"/>
              <p:cNvSpPr>
                <a:spLocks noChangeArrowheads="1"/>
              </p:cNvSpPr>
              <p:nvPr/>
            </p:nvSpPr>
            <p:spPr bwMode="auto">
              <a:xfrm rot="-1436150">
                <a:off x="2044" y="2431"/>
                <a:ext cx="28" cy="11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25" name="Rectangle 101"/>
              <p:cNvSpPr>
                <a:spLocks noChangeArrowheads="1"/>
              </p:cNvSpPr>
              <p:nvPr/>
            </p:nvSpPr>
            <p:spPr bwMode="auto">
              <a:xfrm rot="-2225202">
                <a:off x="2048" y="2449"/>
                <a:ext cx="22" cy="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50195" name="Group 119"/>
            <p:cNvGrpSpPr>
              <a:grpSpLocks/>
            </p:cNvGrpSpPr>
            <p:nvPr/>
          </p:nvGrpSpPr>
          <p:grpSpPr bwMode="auto">
            <a:xfrm>
              <a:off x="1791" y="2581"/>
              <a:ext cx="576" cy="576"/>
              <a:chOff x="3729" y="2918"/>
              <a:chExt cx="576" cy="576"/>
            </a:xfrm>
          </p:grpSpPr>
          <p:sp>
            <p:nvSpPr>
              <p:cNvPr id="50197" name="Oval 102"/>
              <p:cNvSpPr>
                <a:spLocks noChangeArrowheads="1"/>
              </p:cNvSpPr>
              <p:nvPr/>
            </p:nvSpPr>
            <p:spPr bwMode="auto">
              <a:xfrm>
                <a:off x="3729" y="2918"/>
                <a:ext cx="576" cy="576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198" name="Oval 103"/>
              <p:cNvSpPr>
                <a:spLocks noChangeArrowheads="1"/>
              </p:cNvSpPr>
              <p:nvPr/>
            </p:nvSpPr>
            <p:spPr bwMode="auto">
              <a:xfrm>
                <a:off x="3742" y="2931"/>
                <a:ext cx="550" cy="550"/>
              </a:xfrm>
              <a:prstGeom prst="ellipse">
                <a:avLst/>
              </a:prstGeom>
              <a:solidFill>
                <a:schemeClr val="tx2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199" name="AutoShape 104"/>
              <p:cNvSpPr>
                <a:spLocks noChangeArrowheads="1"/>
              </p:cNvSpPr>
              <p:nvPr/>
            </p:nvSpPr>
            <p:spPr bwMode="auto">
              <a:xfrm>
                <a:off x="3894" y="3098"/>
                <a:ext cx="231" cy="29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0" name="AutoShape 105"/>
              <p:cNvSpPr>
                <a:spLocks noChangeArrowheads="1"/>
              </p:cNvSpPr>
              <p:nvPr/>
            </p:nvSpPr>
            <p:spPr bwMode="auto">
              <a:xfrm>
                <a:off x="3894" y="3020"/>
                <a:ext cx="231" cy="294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1" name="AutoShape 106"/>
              <p:cNvSpPr>
                <a:spLocks noChangeArrowheads="1"/>
              </p:cNvSpPr>
              <p:nvPr/>
            </p:nvSpPr>
            <p:spPr bwMode="auto">
              <a:xfrm>
                <a:off x="3922" y="3111"/>
                <a:ext cx="17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19 w 21600"/>
                  <a:gd name="T13" fmla="*/ 3456 h 21600"/>
                  <a:gd name="T14" fmla="*/ 18081 w 21600"/>
                  <a:gd name="T15" fmla="*/ 181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02" name="AutoShape 107"/>
              <p:cNvSpPr>
                <a:spLocks noChangeArrowheads="1"/>
              </p:cNvSpPr>
              <p:nvPr/>
            </p:nvSpPr>
            <p:spPr bwMode="auto">
              <a:xfrm rot="5400000">
                <a:off x="3972" y="3046"/>
                <a:ext cx="78" cy="178"/>
              </a:xfrm>
              <a:prstGeom prst="flowChartOnlineStorag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3" name="AutoShape 108"/>
              <p:cNvSpPr>
                <a:spLocks noChangeArrowheads="1"/>
              </p:cNvSpPr>
              <p:nvPr/>
            </p:nvSpPr>
            <p:spPr bwMode="auto">
              <a:xfrm rot="1371808">
                <a:off x="4076" y="3098"/>
                <a:ext cx="64" cy="11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4" name="AutoShape 109"/>
              <p:cNvSpPr>
                <a:spLocks noChangeArrowheads="1"/>
              </p:cNvSpPr>
              <p:nvPr/>
            </p:nvSpPr>
            <p:spPr bwMode="auto">
              <a:xfrm>
                <a:off x="3909" y="3085"/>
                <a:ext cx="76" cy="12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5" name="AutoShape 110"/>
              <p:cNvSpPr>
                <a:spLocks noChangeArrowheads="1"/>
              </p:cNvSpPr>
              <p:nvPr/>
            </p:nvSpPr>
            <p:spPr bwMode="auto">
              <a:xfrm rot="-5400000">
                <a:off x="3833" y="3212"/>
                <a:ext cx="178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33 w 21600"/>
                  <a:gd name="T13" fmla="*/ 4320 h 21600"/>
                  <a:gd name="T14" fmla="*/ 16867 w 21600"/>
                  <a:gd name="T15" fmla="*/ 172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06" name="AutoShape 111"/>
              <p:cNvSpPr>
                <a:spLocks noChangeArrowheads="1"/>
              </p:cNvSpPr>
              <p:nvPr/>
            </p:nvSpPr>
            <p:spPr bwMode="auto">
              <a:xfrm rot="5400000">
                <a:off x="4011" y="3212"/>
                <a:ext cx="178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33 w 21600"/>
                  <a:gd name="T13" fmla="*/ 4320 h 21600"/>
                  <a:gd name="T14" fmla="*/ 16867 w 21600"/>
                  <a:gd name="T15" fmla="*/ 172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0207" name="AutoShape 112"/>
              <p:cNvSpPr>
                <a:spLocks noChangeArrowheads="1"/>
              </p:cNvSpPr>
              <p:nvPr/>
            </p:nvSpPr>
            <p:spPr bwMode="auto">
              <a:xfrm rot="-5400000">
                <a:off x="3984" y="3239"/>
                <a:ext cx="53" cy="178"/>
              </a:xfrm>
              <a:prstGeom prst="flowChartOnlineStorag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8" name="AutoShape 113"/>
              <p:cNvSpPr>
                <a:spLocks noChangeArrowheads="1"/>
              </p:cNvSpPr>
              <p:nvPr/>
            </p:nvSpPr>
            <p:spPr bwMode="auto">
              <a:xfrm rot="2623345">
                <a:off x="3931" y="3236"/>
                <a:ext cx="40" cy="11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09" name="AutoShape 114"/>
              <p:cNvSpPr>
                <a:spLocks noChangeArrowheads="1"/>
              </p:cNvSpPr>
              <p:nvPr/>
            </p:nvSpPr>
            <p:spPr bwMode="auto">
              <a:xfrm rot="-1436150">
                <a:off x="4074" y="3234"/>
                <a:ext cx="26" cy="11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0" name="Rectangle 115"/>
              <p:cNvSpPr>
                <a:spLocks noChangeArrowheads="1"/>
              </p:cNvSpPr>
              <p:nvPr/>
            </p:nvSpPr>
            <p:spPr bwMode="auto">
              <a:xfrm rot="-2225202">
                <a:off x="4076" y="3252"/>
                <a:ext cx="22" cy="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0211" name="Rectangle 116"/>
              <p:cNvSpPr>
                <a:spLocks noChangeArrowheads="1"/>
              </p:cNvSpPr>
              <p:nvPr/>
            </p:nvSpPr>
            <p:spPr bwMode="auto">
              <a:xfrm rot="2545327">
                <a:off x="3847" y="3098"/>
                <a:ext cx="16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50196" name="Text Box 186"/>
            <p:cNvSpPr txBox="1">
              <a:spLocks noChangeArrowheads="1"/>
            </p:cNvSpPr>
            <p:nvPr/>
          </p:nvSpPr>
          <p:spPr bwMode="auto">
            <a:xfrm>
              <a:off x="1970" y="3158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DTC</a:t>
              </a:r>
            </a:p>
          </p:txBody>
        </p:sp>
      </p:grpSp>
      <p:grpSp>
        <p:nvGrpSpPr>
          <p:cNvPr id="50185" name="Group 79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0189" name="TextBox 80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0190" name="TextBox 81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018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5018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018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5145088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2233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2234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2230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5223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223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BF4628C-42AB-41D8-A97B-0882412AAA38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39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Recovery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53252" name="Rectangle 37"/>
          <p:cNvSpPr>
            <a:spLocks noChangeArrowheads="1"/>
          </p:cNvSpPr>
          <p:nvPr/>
        </p:nvSpPr>
        <p:spPr bwMode="auto">
          <a:xfrm>
            <a:off x="539750" y="1484313"/>
            <a:ext cx="806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 system should </a:t>
            </a:r>
            <a:r>
              <a:rPr lang="en-US" altLang="en-US" sz="1800" b="1"/>
              <a:t>recover</a:t>
            </a:r>
            <a:r>
              <a:rPr lang="en-US" altLang="en-US" sz="1800"/>
              <a:t> from it’s error state to it’s initial state</a:t>
            </a:r>
          </a:p>
        </p:txBody>
      </p:sp>
      <p:grpSp>
        <p:nvGrpSpPr>
          <p:cNvPr id="53253" name="Group 34"/>
          <p:cNvGrpSpPr>
            <a:grpSpLocks/>
          </p:cNvGrpSpPr>
          <p:nvPr/>
        </p:nvGrpSpPr>
        <p:grpSpPr bwMode="auto">
          <a:xfrm>
            <a:off x="2051050" y="2349500"/>
            <a:ext cx="4826000" cy="1755775"/>
            <a:chOff x="1292" y="1480"/>
            <a:chExt cx="3040" cy="1106"/>
          </a:xfrm>
        </p:grpSpPr>
        <p:sp>
          <p:nvSpPr>
            <p:cNvPr id="53260" name="AutoShape 35"/>
            <p:cNvSpPr>
              <a:spLocks noChangeArrowheads="1"/>
            </p:cNvSpPr>
            <p:nvPr/>
          </p:nvSpPr>
          <p:spPr bwMode="auto">
            <a:xfrm rot="-363034">
              <a:off x="3424" y="1752"/>
              <a:ext cx="409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2 h 21600"/>
                <a:gd name="T20" fmla="*/ 18431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151" y="18711"/>
                  </a:moveTo>
                  <a:cubicBezTo>
                    <a:pt x="20350" y="16667"/>
                    <a:pt x="21600" y="1380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61"/>
                    <a:pt x="2505" y="18923"/>
                    <a:pt x="6396" y="20661"/>
                  </a:cubicBezTo>
                  <a:cubicBezTo>
                    <a:pt x="2505" y="18923"/>
                    <a:pt x="0" y="1506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801"/>
                    <a:pt x="20350" y="16667"/>
                    <a:pt x="18151" y="18711"/>
                  </a:cubicBezTo>
                  <a:lnTo>
                    <a:pt x="19989" y="20689"/>
                  </a:lnTo>
                  <a:lnTo>
                    <a:pt x="16173" y="20549"/>
                  </a:lnTo>
                  <a:lnTo>
                    <a:pt x="16313" y="16733"/>
                  </a:lnTo>
                  <a:lnTo>
                    <a:pt x="18151" y="18711"/>
                  </a:lnTo>
                  <a:close/>
                </a:path>
              </a:pathLst>
            </a:custGeom>
            <a:solidFill>
              <a:srgbClr val="DE101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3261" name="AutoShape 6"/>
            <p:cNvSpPr>
              <a:spLocks noChangeArrowheads="1"/>
            </p:cNvSpPr>
            <p:nvPr/>
          </p:nvSpPr>
          <p:spPr bwMode="auto">
            <a:xfrm>
              <a:off x="3056" y="1996"/>
              <a:ext cx="866" cy="578"/>
            </a:xfrm>
            <a:prstGeom prst="irregularSeal1">
              <a:avLst/>
            </a:prstGeom>
            <a:solidFill>
              <a:schemeClr val="folHlink"/>
            </a:solidFill>
            <a:ln w="38100" algn="ctr">
              <a:solidFill>
                <a:srgbClr val="DE101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DE1010"/>
                  </a:solidFill>
                </a:rPr>
                <a:t>Error State</a:t>
              </a:r>
            </a:p>
          </p:txBody>
        </p:sp>
        <p:sp>
          <p:nvSpPr>
            <p:cNvPr id="53262" name="AutoShape 7"/>
            <p:cNvSpPr>
              <a:spLocks noChangeArrowheads="1"/>
            </p:cNvSpPr>
            <p:nvPr/>
          </p:nvSpPr>
          <p:spPr bwMode="auto">
            <a:xfrm>
              <a:off x="3229" y="1968"/>
              <a:ext cx="183" cy="183"/>
            </a:xfrm>
            <a:prstGeom prst="lightningBolt">
              <a:avLst/>
            </a:prstGeom>
            <a:solidFill>
              <a:srgbClr val="DE1010"/>
            </a:solidFill>
            <a:ln w="9525" algn="ctr">
              <a:solidFill>
                <a:srgbClr val="DE101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3263" name="AutoShape 8"/>
            <p:cNvSpPr>
              <a:spLocks noChangeArrowheads="1"/>
            </p:cNvSpPr>
            <p:nvPr/>
          </p:nvSpPr>
          <p:spPr bwMode="auto">
            <a:xfrm>
              <a:off x="1383" y="2111"/>
              <a:ext cx="721" cy="4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Initial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800"/>
                <a:t>State</a:t>
              </a:r>
            </a:p>
          </p:txBody>
        </p:sp>
        <p:cxnSp>
          <p:nvCxnSpPr>
            <p:cNvPr id="53264" name="AutoShape 15"/>
            <p:cNvCxnSpPr>
              <a:cxnSpLocks noChangeShapeType="1"/>
              <a:stCxn id="53261" idx="3"/>
            </p:cNvCxnSpPr>
            <p:nvPr/>
          </p:nvCxnSpPr>
          <p:spPr bwMode="auto">
            <a:xfrm flipV="1">
              <a:off x="3934" y="1776"/>
              <a:ext cx="318" cy="576"/>
            </a:xfrm>
            <a:prstGeom prst="curvedConnector3">
              <a:avLst>
                <a:gd name="adj1" fmla="val 170125"/>
              </a:avLst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5" name="AutoShape 33"/>
            <p:cNvCxnSpPr>
              <a:cxnSpLocks noChangeShapeType="1"/>
            </p:cNvCxnSpPr>
            <p:nvPr/>
          </p:nvCxnSpPr>
          <p:spPr bwMode="auto">
            <a:xfrm rot="5400000" flipH="1">
              <a:off x="1322" y="1676"/>
              <a:ext cx="392" cy="452"/>
            </a:xfrm>
            <a:prstGeom prst="curvedConnector2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66" name="Group 49"/>
            <p:cNvGrpSpPr>
              <a:grpSpLocks/>
            </p:cNvGrpSpPr>
            <p:nvPr/>
          </p:nvGrpSpPr>
          <p:grpSpPr bwMode="auto">
            <a:xfrm>
              <a:off x="3923" y="1480"/>
              <a:ext cx="409" cy="589"/>
              <a:chOff x="3923" y="1207"/>
              <a:chExt cx="409" cy="589"/>
            </a:xfrm>
          </p:grpSpPr>
          <p:sp>
            <p:nvSpPr>
              <p:cNvPr id="53269" name="AutoShape 43"/>
              <p:cNvSpPr>
                <a:spLocks noChangeArrowheads="1"/>
              </p:cNvSpPr>
              <p:nvPr/>
            </p:nvSpPr>
            <p:spPr bwMode="auto">
              <a:xfrm flipH="1" flipV="1">
                <a:off x="3923" y="1616"/>
                <a:ext cx="91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3270" name="AutoShape 44"/>
              <p:cNvSpPr>
                <a:spLocks noChangeArrowheads="1"/>
              </p:cNvSpPr>
              <p:nvPr/>
            </p:nvSpPr>
            <p:spPr bwMode="auto">
              <a:xfrm flipH="1" flipV="1">
                <a:off x="3923" y="1435"/>
                <a:ext cx="91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3271" name="AutoShape 45"/>
              <p:cNvSpPr>
                <a:spLocks noChangeArrowheads="1"/>
              </p:cNvSpPr>
              <p:nvPr/>
            </p:nvSpPr>
            <p:spPr bwMode="auto">
              <a:xfrm flipV="1">
                <a:off x="4241" y="1435"/>
                <a:ext cx="90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3272" name="AutoShape 46"/>
              <p:cNvSpPr>
                <a:spLocks noChangeArrowheads="1"/>
              </p:cNvSpPr>
              <p:nvPr/>
            </p:nvSpPr>
            <p:spPr bwMode="auto">
              <a:xfrm flipV="1">
                <a:off x="4241" y="1616"/>
                <a:ext cx="90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3273" name="AutoShape 47"/>
              <p:cNvSpPr>
                <a:spLocks noChangeArrowheads="1"/>
              </p:cNvSpPr>
              <p:nvPr/>
            </p:nvSpPr>
            <p:spPr bwMode="auto">
              <a:xfrm flipH="1" flipV="1">
                <a:off x="3923" y="1253"/>
                <a:ext cx="91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3274" name="AutoShape 48"/>
              <p:cNvSpPr>
                <a:spLocks noChangeArrowheads="1"/>
              </p:cNvSpPr>
              <p:nvPr/>
            </p:nvSpPr>
            <p:spPr bwMode="auto">
              <a:xfrm flipV="1">
                <a:off x="4242" y="1253"/>
                <a:ext cx="90" cy="45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grpSp>
            <p:nvGrpSpPr>
              <p:cNvPr id="53275" name="Group 24"/>
              <p:cNvGrpSpPr>
                <a:grpSpLocks/>
              </p:cNvGrpSpPr>
              <p:nvPr/>
            </p:nvGrpSpPr>
            <p:grpSpPr bwMode="auto">
              <a:xfrm>
                <a:off x="3968" y="1207"/>
                <a:ext cx="318" cy="589"/>
                <a:chOff x="4785" y="1117"/>
                <a:chExt cx="318" cy="589"/>
              </a:xfrm>
            </p:grpSpPr>
            <p:sp>
              <p:nvSpPr>
                <p:cNvPr id="53279" name="AutoShape 25"/>
                <p:cNvSpPr>
                  <a:spLocks noChangeArrowheads="1"/>
                </p:cNvSpPr>
                <p:nvPr/>
              </p:nvSpPr>
              <p:spPr bwMode="auto">
                <a:xfrm>
                  <a:off x="4831" y="1117"/>
                  <a:ext cx="226" cy="589"/>
                </a:xfrm>
                <a:prstGeom prst="roundRect">
                  <a:avLst>
                    <a:gd name="adj" fmla="val 16667"/>
                  </a:avLst>
                </a:prstGeom>
                <a:noFill/>
                <a:ln w="38100" algn="ctr">
                  <a:solidFill>
                    <a:srgbClr val="C6C6C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3280" name="Oval 26" descr="70%"/>
                <p:cNvSpPr>
                  <a:spLocks noChangeArrowheads="1"/>
                </p:cNvSpPr>
                <p:nvPr/>
              </p:nvSpPr>
              <p:spPr bwMode="auto">
                <a:xfrm>
                  <a:off x="4876" y="1525"/>
                  <a:ext cx="136" cy="136"/>
                </a:xfrm>
                <a:prstGeom prst="ellipse">
                  <a:avLst/>
                </a:prstGeom>
                <a:pattFill prst="pct70">
                  <a:fgClr>
                    <a:srgbClr val="008000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3281" name="Oval 27" descr="70%"/>
                <p:cNvSpPr>
                  <a:spLocks noChangeArrowheads="1"/>
                </p:cNvSpPr>
                <p:nvPr/>
              </p:nvSpPr>
              <p:spPr bwMode="auto">
                <a:xfrm>
                  <a:off x="4876" y="1162"/>
                  <a:ext cx="136" cy="136"/>
                </a:xfrm>
                <a:prstGeom prst="ellipse">
                  <a:avLst/>
                </a:prstGeom>
                <a:pattFill prst="pct70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3282" name="Oval 28"/>
                <p:cNvSpPr>
                  <a:spLocks noChangeArrowheads="1"/>
                </p:cNvSpPr>
                <p:nvPr/>
              </p:nvSpPr>
              <p:spPr bwMode="auto">
                <a:xfrm>
                  <a:off x="4785" y="1252"/>
                  <a:ext cx="318" cy="3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EF19"/>
                    </a:gs>
                    <a:gs pos="100000">
                      <a:srgbClr val="FFFF00">
                        <a:alpha val="2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3283" name="Oval 29" descr="80%"/>
                <p:cNvSpPr>
                  <a:spLocks noChangeArrowheads="1"/>
                </p:cNvSpPr>
                <p:nvPr/>
              </p:nvSpPr>
              <p:spPr bwMode="auto">
                <a:xfrm>
                  <a:off x="4876" y="1344"/>
                  <a:ext cx="136" cy="136"/>
                </a:xfrm>
                <a:prstGeom prst="ellipse">
                  <a:avLst/>
                </a:prstGeom>
                <a:pattFill prst="pct80">
                  <a:fgClr>
                    <a:schemeClr val="folHlink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en-US" altLang="en-US">
                    <a:solidFill>
                      <a:schemeClr val="folHlink"/>
                    </a:solidFill>
                  </a:endParaRPr>
                </a:p>
              </p:txBody>
            </p:sp>
          </p:grpSp>
          <p:sp>
            <p:nvSpPr>
              <p:cNvPr id="53276" name="AutoShape 40"/>
              <p:cNvSpPr>
                <a:spLocks noChangeArrowheads="1"/>
              </p:cNvSpPr>
              <p:nvPr/>
            </p:nvSpPr>
            <p:spPr bwMode="auto">
              <a:xfrm>
                <a:off x="4059" y="1253"/>
                <a:ext cx="13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36" y="10800"/>
                    </a:moveTo>
                    <a:cubicBezTo>
                      <a:pt x="2136" y="6015"/>
                      <a:pt x="6015" y="2136"/>
                      <a:pt x="10800" y="2136"/>
                    </a:cubicBezTo>
                    <a:cubicBezTo>
                      <a:pt x="15584" y="2135"/>
                      <a:pt x="19463" y="6015"/>
                      <a:pt x="19464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136" y="108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3277" name="AutoShape 41"/>
              <p:cNvSpPr>
                <a:spLocks noChangeArrowheads="1"/>
              </p:cNvSpPr>
              <p:nvPr/>
            </p:nvSpPr>
            <p:spPr bwMode="auto">
              <a:xfrm>
                <a:off x="4059" y="1434"/>
                <a:ext cx="13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36" y="10800"/>
                    </a:moveTo>
                    <a:cubicBezTo>
                      <a:pt x="2136" y="6015"/>
                      <a:pt x="6015" y="2136"/>
                      <a:pt x="10800" y="2136"/>
                    </a:cubicBezTo>
                    <a:cubicBezTo>
                      <a:pt x="15584" y="2135"/>
                      <a:pt x="19463" y="6015"/>
                      <a:pt x="19464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136" y="108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3278" name="AutoShape 42"/>
              <p:cNvSpPr>
                <a:spLocks noChangeArrowheads="1"/>
              </p:cNvSpPr>
              <p:nvPr/>
            </p:nvSpPr>
            <p:spPr bwMode="auto">
              <a:xfrm>
                <a:off x="4059" y="1615"/>
                <a:ext cx="13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36" y="10800"/>
                    </a:moveTo>
                    <a:cubicBezTo>
                      <a:pt x="2136" y="6015"/>
                      <a:pt x="6015" y="2136"/>
                      <a:pt x="10800" y="2136"/>
                    </a:cubicBezTo>
                    <a:cubicBezTo>
                      <a:pt x="15584" y="2135"/>
                      <a:pt x="19463" y="6015"/>
                      <a:pt x="19464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136" y="108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cxnSp>
          <p:nvCxnSpPr>
            <p:cNvPr id="53267" name="AutoShape 51"/>
            <p:cNvCxnSpPr>
              <a:cxnSpLocks noChangeShapeType="1"/>
              <a:stCxn id="53263" idx="0"/>
              <a:endCxn id="53262" idx="0"/>
            </p:cNvCxnSpPr>
            <p:nvPr/>
          </p:nvCxnSpPr>
          <p:spPr bwMode="auto">
            <a:xfrm rot="-5400000">
              <a:off x="2457" y="1255"/>
              <a:ext cx="131" cy="1557"/>
            </a:xfrm>
            <a:prstGeom prst="curvedConnector3">
              <a:avLst>
                <a:gd name="adj1" fmla="val 304579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AutoShape 52"/>
            <p:cNvCxnSpPr>
              <a:cxnSpLocks noChangeShapeType="1"/>
              <a:stCxn id="53261" idx="2"/>
              <a:endCxn id="53263" idx="2"/>
            </p:cNvCxnSpPr>
            <p:nvPr/>
          </p:nvCxnSpPr>
          <p:spPr bwMode="auto">
            <a:xfrm rot="16200000" flipV="1">
              <a:off x="2555" y="1746"/>
              <a:ext cx="29" cy="1652"/>
            </a:xfrm>
            <a:prstGeom prst="curvedConnector3">
              <a:avLst>
                <a:gd name="adj1" fmla="val -1062069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54" name="Group 30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3258" name="TextBox 31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3259" name="TextBox 32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3255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53256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3257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BCA4192-7299-416E-A515-142F5019C563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Car interior lighting system</a:t>
            </a:r>
            <a:br>
              <a:rPr lang="en-US" altLang="en-US" smtClean="0"/>
            </a:br>
            <a:r>
              <a:rPr lang="en-US" altLang="en-US" b="0" smtClean="0"/>
              <a:t>Customer requirements</a:t>
            </a: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644900"/>
            <a:ext cx="8062913" cy="2305050"/>
          </a:xfrm>
        </p:spPr>
        <p:txBody>
          <a:bodyPr/>
          <a:lstStyle/>
          <a:p>
            <a:r>
              <a:rPr lang="en-US" altLang="en-US" sz="1800" smtClean="0"/>
              <a:t>By opening the door of the car, the interior light should be turned on</a:t>
            </a:r>
          </a:p>
          <a:p>
            <a:endParaRPr lang="en-US" altLang="en-US" sz="1800" smtClean="0"/>
          </a:p>
          <a:p>
            <a:r>
              <a:rPr lang="en-US" altLang="en-US" sz="1800" smtClean="0"/>
              <a:t>If the door stays open, the light keeps lightening for half an hour</a:t>
            </a:r>
          </a:p>
          <a:p>
            <a:endParaRPr lang="en-US" altLang="en-US" sz="1800" smtClean="0"/>
          </a:p>
          <a:p>
            <a:r>
              <a:rPr lang="en-US" altLang="en-US" sz="1800" smtClean="0"/>
              <a:t>If the door is closed, the interior light will stay on another 15 seconds and then it should fade out in 3 seconds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39750" y="2925763"/>
            <a:ext cx="80629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/>
              <a:t>List of requirements:</a:t>
            </a:r>
          </a:p>
        </p:txBody>
      </p:sp>
      <p:pic>
        <p:nvPicPr>
          <p:cNvPr id="9222" name="Picture 1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24923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9224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225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5"/>
          <p:cNvSpPr>
            <a:spLocks noChangeArrowheads="1"/>
          </p:cNvSpPr>
          <p:nvPr/>
        </p:nvSpPr>
        <p:spPr bwMode="auto">
          <a:xfrm rot="8015956">
            <a:off x="3831431" y="3645694"/>
            <a:ext cx="576263" cy="574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9 w 21600"/>
              <a:gd name="T19" fmla="*/ 3162 h 21600"/>
              <a:gd name="T20" fmla="*/ 18431 w 21600"/>
              <a:gd name="T21" fmla="*/ 18438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51" y="18711"/>
                </a:moveTo>
                <a:cubicBezTo>
                  <a:pt x="20350" y="16667"/>
                  <a:pt x="21600" y="1380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61"/>
                  <a:pt x="2505" y="18923"/>
                  <a:pt x="6396" y="20661"/>
                </a:cubicBezTo>
                <a:cubicBezTo>
                  <a:pt x="2505" y="18923"/>
                  <a:pt x="0" y="1506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801"/>
                  <a:pt x="20350" y="16667"/>
                  <a:pt x="18151" y="18711"/>
                </a:cubicBezTo>
                <a:lnTo>
                  <a:pt x="19989" y="20689"/>
                </a:lnTo>
                <a:lnTo>
                  <a:pt x="16173" y="20549"/>
                </a:lnTo>
                <a:lnTo>
                  <a:pt x="16313" y="16733"/>
                </a:lnTo>
                <a:lnTo>
                  <a:pt x="18151" y="18711"/>
                </a:lnTo>
                <a:close/>
              </a:path>
            </a:pathLst>
          </a:custGeom>
          <a:solidFill>
            <a:schemeClr val="tx2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endParaRPr lang="en-US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1E3510C-4474-4F1C-A196-5AC0C3CF746F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40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Recovery Testing 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54277" name="Rectangle 134"/>
          <p:cNvSpPr>
            <a:spLocks noChangeArrowheads="1"/>
          </p:cNvSpPr>
          <p:nvPr/>
        </p:nvSpPr>
        <p:spPr bwMode="auto">
          <a:xfrm>
            <a:off x="539750" y="1412875"/>
            <a:ext cx="7486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For example, an error could appear if the bulb is burned or if a short-circuit was produced</a:t>
            </a:r>
          </a:p>
          <a:p>
            <a:r>
              <a:rPr lang="en-US" altLang="en-US" sz="1800"/>
              <a:t>The system needs to locate this error and to announce that the interior lighting system has a problem</a:t>
            </a:r>
          </a:p>
        </p:txBody>
      </p:sp>
      <p:sp>
        <p:nvSpPr>
          <p:cNvPr id="54278" name="Rectangle 134"/>
          <p:cNvSpPr>
            <a:spLocks noChangeArrowheads="1"/>
          </p:cNvSpPr>
          <p:nvPr/>
        </p:nvSpPr>
        <p:spPr bwMode="auto">
          <a:xfrm>
            <a:off x="541338" y="4870450"/>
            <a:ext cx="7486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Afterwards the bulb is replaced with a good one</a:t>
            </a:r>
          </a:p>
          <a:p>
            <a:r>
              <a:rPr lang="en-US" altLang="en-US" sz="1800"/>
              <a:t>The system is restarted</a:t>
            </a:r>
          </a:p>
          <a:p>
            <a:r>
              <a:rPr lang="en-US" altLang="en-US" sz="1800"/>
              <a:t>This time, the error shouldn’t appear anymore - the system has to recover</a:t>
            </a:r>
          </a:p>
        </p:txBody>
      </p:sp>
      <p:sp>
        <p:nvSpPr>
          <p:cNvPr id="54279" name="Rectangle 145"/>
          <p:cNvSpPr>
            <a:spLocks noChangeArrowheads="1"/>
          </p:cNvSpPr>
          <p:nvPr/>
        </p:nvSpPr>
        <p:spPr bwMode="auto">
          <a:xfrm>
            <a:off x="3708400" y="3638550"/>
            <a:ext cx="144463" cy="144463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54280" name="AutoShape 5"/>
          <p:cNvSpPr>
            <a:spLocks noChangeArrowheads="1"/>
          </p:cNvSpPr>
          <p:nvPr/>
        </p:nvSpPr>
        <p:spPr bwMode="auto">
          <a:xfrm>
            <a:off x="1509713" y="4010025"/>
            <a:ext cx="950912" cy="5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OFF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(Default)</a:t>
            </a:r>
          </a:p>
        </p:txBody>
      </p:sp>
      <p:sp>
        <p:nvSpPr>
          <p:cNvPr id="54281" name="AutoShape 6"/>
          <p:cNvSpPr>
            <a:spLocks noChangeArrowheads="1"/>
          </p:cNvSpPr>
          <p:nvPr/>
        </p:nvSpPr>
        <p:spPr bwMode="auto">
          <a:xfrm>
            <a:off x="3068638" y="3211513"/>
            <a:ext cx="950912" cy="5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30 min</a:t>
            </a:r>
          </a:p>
        </p:txBody>
      </p:sp>
      <p:pic>
        <p:nvPicPr>
          <p:cNvPr id="54282" name="Picture 9" descr="MC90044146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135313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0" descr="MC90043264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00488"/>
            <a:ext cx="3000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84" name="AutoShape 13"/>
          <p:cNvCxnSpPr>
            <a:cxnSpLocks noChangeShapeType="1"/>
            <a:stCxn id="54280" idx="0"/>
            <a:endCxn id="54281" idx="1"/>
          </p:cNvCxnSpPr>
          <p:nvPr/>
        </p:nvCxnSpPr>
        <p:spPr bwMode="auto">
          <a:xfrm rot="-5400000">
            <a:off x="2270919" y="3210719"/>
            <a:ext cx="501650" cy="1074738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AutoShape 14"/>
          <p:cNvCxnSpPr>
            <a:cxnSpLocks noChangeShapeType="1"/>
            <a:stCxn id="54281" idx="3"/>
          </p:cNvCxnSpPr>
          <p:nvPr/>
        </p:nvCxnSpPr>
        <p:spPr bwMode="auto">
          <a:xfrm>
            <a:off x="4038600" y="3497263"/>
            <a:ext cx="1109663" cy="430212"/>
          </a:xfrm>
          <a:prstGeom prst="curvedConnector3">
            <a:avLst>
              <a:gd name="adj1" fmla="val 49069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6" name="AutoShape 41"/>
          <p:cNvSpPr>
            <a:spLocks noChangeArrowheads="1"/>
          </p:cNvSpPr>
          <p:nvPr/>
        </p:nvSpPr>
        <p:spPr bwMode="auto">
          <a:xfrm rot="-5400000">
            <a:off x="3773488" y="3154363"/>
            <a:ext cx="190500" cy="228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600 w 21600"/>
              <a:gd name="T13" fmla="*/ 0 h 21600"/>
              <a:gd name="T14" fmla="*/ 0 w 21600"/>
              <a:gd name="T15" fmla="*/ 10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65" y="10785"/>
                </a:moveTo>
                <a:cubicBezTo>
                  <a:pt x="12065" y="10790"/>
                  <a:pt x="12066" y="10795"/>
                  <a:pt x="12066" y="10800"/>
                </a:cubicBezTo>
                <a:cubicBezTo>
                  <a:pt x="12066" y="11499"/>
                  <a:pt x="11499" y="12066"/>
                  <a:pt x="10800" y="12066"/>
                </a:cubicBezTo>
                <a:cubicBezTo>
                  <a:pt x="10100" y="12066"/>
                  <a:pt x="9534" y="11499"/>
                  <a:pt x="9534" y="10800"/>
                </a:cubicBezTo>
                <a:cubicBezTo>
                  <a:pt x="9533" y="10795"/>
                  <a:pt x="9534" y="10790"/>
                  <a:pt x="9534" y="10785"/>
                </a:cubicBezTo>
                <a:lnTo>
                  <a:pt x="0" y="10672"/>
                </a:lnTo>
                <a:cubicBezTo>
                  <a:pt x="0" y="10714"/>
                  <a:pt x="-1" y="10757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57"/>
                  <a:pt x="21599" y="10714"/>
                  <a:pt x="21599" y="10672"/>
                </a:cubicBezTo>
                <a:lnTo>
                  <a:pt x="12065" y="10785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64998"/>
                </a:schemeClr>
              </a:gs>
              <a:gs pos="100000">
                <a:schemeClr val="accent1">
                  <a:alpha val="64998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/>
          <a:p>
            <a:endParaRPr lang="en-US"/>
          </a:p>
        </p:txBody>
      </p:sp>
      <p:grpSp>
        <p:nvGrpSpPr>
          <p:cNvPr id="54287" name="Group 65"/>
          <p:cNvGrpSpPr>
            <a:grpSpLocks/>
          </p:cNvGrpSpPr>
          <p:nvPr/>
        </p:nvGrpSpPr>
        <p:grpSpPr bwMode="auto">
          <a:xfrm>
            <a:off x="1887538" y="3700463"/>
            <a:ext cx="265112" cy="265112"/>
            <a:chOff x="975" y="1571"/>
            <a:chExt cx="317" cy="317"/>
          </a:xfrm>
        </p:grpSpPr>
        <p:sp>
          <p:nvSpPr>
            <p:cNvPr id="54301" name="Oval 66"/>
            <p:cNvSpPr>
              <a:spLocks noChangeArrowheads="1"/>
            </p:cNvSpPr>
            <p:nvPr/>
          </p:nvSpPr>
          <p:spPr bwMode="auto">
            <a:xfrm>
              <a:off x="975" y="1571"/>
              <a:ext cx="317" cy="317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2" name="Oval 67"/>
            <p:cNvSpPr>
              <a:spLocks noChangeArrowheads="1"/>
            </p:cNvSpPr>
            <p:nvPr/>
          </p:nvSpPr>
          <p:spPr bwMode="auto">
            <a:xfrm>
              <a:off x="982" y="1578"/>
              <a:ext cx="303" cy="30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3" name="AutoShape 68"/>
            <p:cNvSpPr>
              <a:spLocks noChangeArrowheads="1"/>
            </p:cNvSpPr>
            <p:nvPr/>
          </p:nvSpPr>
          <p:spPr bwMode="auto">
            <a:xfrm>
              <a:off x="1066" y="1670"/>
              <a:ext cx="127" cy="1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4" name="AutoShape 69"/>
            <p:cNvSpPr>
              <a:spLocks noChangeArrowheads="1"/>
            </p:cNvSpPr>
            <p:nvPr/>
          </p:nvSpPr>
          <p:spPr bwMode="auto">
            <a:xfrm>
              <a:off x="1066" y="1627"/>
              <a:ext cx="127" cy="162"/>
            </a:xfrm>
            <a:prstGeom prst="roundRect">
              <a:avLst>
                <a:gd name="adj" fmla="val 2766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5" name="AutoShape 70"/>
            <p:cNvSpPr>
              <a:spLocks noChangeArrowheads="1"/>
            </p:cNvSpPr>
            <p:nvPr/>
          </p:nvSpPr>
          <p:spPr bwMode="auto">
            <a:xfrm>
              <a:off x="1081" y="1677"/>
              <a:ext cx="98" cy="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27 w 21600"/>
                <a:gd name="T13" fmla="*/ 3086 h 21600"/>
                <a:gd name="T14" fmla="*/ 18073 w 21600"/>
                <a:gd name="T15" fmla="*/ 185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34" y="21600"/>
                  </a:lnTo>
                  <a:lnTo>
                    <a:pt x="18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306" name="AutoShape 71"/>
            <p:cNvSpPr>
              <a:spLocks noChangeArrowheads="1"/>
            </p:cNvSpPr>
            <p:nvPr/>
          </p:nvSpPr>
          <p:spPr bwMode="auto">
            <a:xfrm rot="5400000">
              <a:off x="1108" y="1642"/>
              <a:ext cx="43" cy="98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7" name="AutoShape 72"/>
            <p:cNvSpPr>
              <a:spLocks noChangeArrowheads="1"/>
            </p:cNvSpPr>
            <p:nvPr/>
          </p:nvSpPr>
          <p:spPr bwMode="auto">
            <a:xfrm rot="1371808">
              <a:off x="1166" y="1670"/>
              <a:ext cx="35" cy="6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8" name="AutoShape 73"/>
            <p:cNvSpPr>
              <a:spLocks noChangeArrowheads="1"/>
            </p:cNvSpPr>
            <p:nvPr/>
          </p:nvSpPr>
          <p:spPr bwMode="auto">
            <a:xfrm>
              <a:off x="1074" y="1663"/>
              <a:ext cx="42" cy="7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09" name="AutoShape 74"/>
            <p:cNvSpPr>
              <a:spLocks noChangeArrowheads="1"/>
            </p:cNvSpPr>
            <p:nvPr/>
          </p:nvSpPr>
          <p:spPr bwMode="auto">
            <a:xfrm rot="-5400000">
              <a:off x="1032" y="1733"/>
              <a:ext cx="98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629 h 21600"/>
                <a:gd name="T14" fmla="*/ 16971 w 21600"/>
                <a:gd name="T15" fmla="*/ 169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48" y="21600"/>
                  </a:lnTo>
                  <a:lnTo>
                    <a:pt x="158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/>
            <a:p>
              <a:endParaRPr lang="en-US"/>
            </a:p>
          </p:txBody>
        </p:sp>
        <p:sp>
          <p:nvSpPr>
            <p:cNvPr id="54310" name="AutoShape 75"/>
            <p:cNvSpPr>
              <a:spLocks noChangeArrowheads="1"/>
            </p:cNvSpPr>
            <p:nvPr/>
          </p:nvSpPr>
          <p:spPr bwMode="auto">
            <a:xfrm rot="5400000">
              <a:off x="1130" y="1733"/>
              <a:ext cx="98" cy="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629 h 21600"/>
                <a:gd name="T14" fmla="*/ 16971 w 21600"/>
                <a:gd name="T15" fmla="*/ 169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748" y="21600"/>
                  </a:lnTo>
                  <a:lnTo>
                    <a:pt x="1585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 anchor="ctr"/>
            <a:lstStyle/>
            <a:p>
              <a:endParaRPr lang="en-US"/>
            </a:p>
          </p:txBody>
        </p:sp>
        <p:sp>
          <p:nvSpPr>
            <p:cNvPr id="54311" name="AutoShape 76"/>
            <p:cNvSpPr>
              <a:spLocks noChangeArrowheads="1"/>
            </p:cNvSpPr>
            <p:nvPr/>
          </p:nvSpPr>
          <p:spPr bwMode="auto">
            <a:xfrm rot="-5400000">
              <a:off x="1115" y="1748"/>
              <a:ext cx="29" cy="98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12" name="AutoShape 77"/>
            <p:cNvSpPr>
              <a:spLocks noChangeArrowheads="1"/>
            </p:cNvSpPr>
            <p:nvPr/>
          </p:nvSpPr>
          <p:spPr bwMode="auto">
            <a:xfrm rot="2623345">
              <a:off x="1086" y="1746"/>
              <a:ext cx="22" cy="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13" name="AutoShape 78"/>
            <p:cNvSpPr>
              <a:spLocks noChangeArrowheads="1"/>
            </p:cNvSpPr>
            <p:nvPr/>
          </p:nvSpPr>
          <p:spPr bwMode="auto">
            <a:xfrm rot="-1436150">
              <a:off x="1165" y="1745"/>
              <a:ext cx="14" cy="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14" name="Rectangle 79"/>
            <p:cNvSpPr>
              <a:spLocks noChangeArrowheads="1"/>
            </p:cNvSpPr>
            <p:nvPr/>
          </p:nvSpPr>
          <p:spPr bwMode="auto">
            <a:xfrm rot="-2225202">
              <a:off x="1166" y="1755"/>
              <a:ext cx="12" cy="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4315" name="Rectangle 80"/>
            <p:cNvSpPr>
              <a:spLocks noChangeArrowheads="1"/>
            </p:cNvSpPr>
            <p:nvPr/>
          </p:nvSpPr>
          <p:spPr bwMode="auto">
            <a:xfrm rot="2545327">
              <a:off x="1040" y="1670"/>
              <a:ext cx="9" cy="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</p:grpSp>
      <p:sp>
        <p:nvSpPr>
          <p:cNvPr id="54288" name="Text Box 186"/>
          <p:cNvSpPr txBox="1">
            <a:spLocks noChangeArrowheads="1"/>
          </p:cNvSpPr>
          <p:nvPr/>
        </p:nvSpPr>
        <p:spPr bwMode="auto">
          <a:xfrm>
            <a:off x="5133975" y="3717925"/>
            <a:ext cx="5619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DTC is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active</a:t>
            </a:r>
          </a:p>
        </p:txBody>
      </p:sp>
      <p:sp>
        <p:nvSpPr>
          <p:cNvPr id="54289" name="Text Box 186"/>
          <p:cNvSpPr txBox="1">
            <a:spLocks noChangeArrowheads="1"/>
          </p:cNvSpPr>
          <p:nvPr/>
        </p:nvSpPr>
        <p:spPr bwMode="auto">
          <a:xfrm>
            <a:off x="5359400" y="2852738"/>
            <a:ext cx="825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DTC is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not active</a:t>
            </a:r>
          </a:p>
        </p:txBody>
      </p:sp>
      <p:cxnSp>
        <p:nvCxnSpPr>
          <p:cNvPr id="54290" name="AutoShape 105"/>
          <p:cNvCxnSpPr>
            <a:cxnSpLocks noChangeShapeType="1"/>
            <a:stCxn id="54281" idx="3"/>
            <a:endCxn id="54289" idx="1"/>
          </p:cNvCxnSpPr>
          <p:nvPr/>
        </p:nvCxnSpPr>
        <p:spPr bwMode="auto">
          <a:xfrm flipV="1">
            <a:off x="4038600" y="3065463"/>
            <a:ext cx="1320800" cy="431800"/>
          </a:xfrm>
          <a:prstGeom prst="curvedConnector3">
            <a:avLst>
              <a:gd name="adj1" fmla="val 4915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291" name="Picture 15" descr="MC90043264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50043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38" descr="MC90043261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3" name="Line 107"/>
          <p:cNvSpPr>
            <a:spLocks noChangeShapeType="1"/>
          </p:cNvSpPr>
          <p:nvPr/>
        </p:nvSpPr>
        <p:spPr bwMode="auto">
          <a:xfrm>
            <a:off x="6227763" y="3068638"/>
            <a:ext cx="433387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4294" name="AutoShape 6"/>
          <p:cNvSpPr>
            <a:spLocks noChangeArrowheads="1"/>
          </p:cNvSpPr>
          <p:nvPr/>
        </p:nvSpPr>
        <p:spPr bwMode="auto">
          <a:xfrm>
            <a:off x="6661150" y="2781300"/>
            <a:ext cx="950913" cy="5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Next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State</a:t>
            </a:r>
          </a:p>
        </p:txBody>
      </p:sp>
      <p:grpSp>
        <p:nvGrpSpPr>
          <p:cNvPr id="54295" name="Group 38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4299" name="TextBox 3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4300" name="TextBox 4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429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5429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429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5516563"/>
            <a:ext cx="3719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6329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6330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632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5632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632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Stress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  <a:endParaRPr lang="ro-RO" alt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539750" y="2997200"/>
            <a:ext cx="8062913" cy="1552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 smtClean="0">
                <a:solidFill>
                  <a:srgbClr val="002060"/>
                </a:solidFill>
              </a:rPr>
              <a:t>How to use it?</a:t>
            </a:r>
          </a:p>
          <a:p>
            <a:r>
              <a:rPr lang="en-US" altLang="en-US" sz="1800" smtClean="0"/>
              <a:t>Repeating actions repeated times, without giving the system any breaks</a:t>
            </a:r>
          </a:p>
          <a:p>
            <a:r>
              <a:rPr lang="en-US" altLang="en-US" sz="1800" smtClean="0"/>
              <a:t>Every tact the system should process something</a:t>
            </a:r>
            <a:endParaRPr lang="ro-RO" altLang="en-US" sz="1800" smtClean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8838665-7DCD-4461-B768-18DC7E42B56C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42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539750" y="1371600"/>
            <a:ext cx="80629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Requires to hold the system in </a:t>
            </a:r>
            <a:r>
              <a:rPr lang="en-US" altLang="en-US" sz="1800" b="1"/>
              <a:t>continuous action</a:t>
            </a:r>
            <a:r>
              <a:rPr lang="en-US" altLang="en-US" sz="1800"/>
              <a:t> for a long time</a:t>
            </a:r>
          </a:p>
          <a:p>
            <a:r>
              <a:rPr lang="en-US" altLang="en-US" sz="1800"/>
              <a:t>System should perform under normal conditions, but it should perform under </a:t>
            </a:r>
            <a:r>
              <a:rPr lang="en-US" altLang="en-US" sz="1800" b="1"/>
              <a:t>extreme conditions</a:t>
            </a:r>
            <a:r>
              <a:rPr lang="en-US" altLang="en-US" sz="1800"/>
              <a:t>, too</a:t>
            </a:r>
            <a:endParaRPr lang="ro-RO" altLang="en-US" sz="1800"/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7351" name="TextBox 7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7352" name="TextBox 8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Stress Testing 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4248150" cy="1511300"/>
          </a:xfrm>
        </p:spPr>
        <p:txBody>
          <a:bodyPr/>
          <a:lstStyle/>
          <a:p>
            <a:r>
              <a:rPr lang="en-US" altLang="en-US" sz="1800" smtClean="0"/>
              <a:t>Testing the timer for the “ON 15 sec” state for 100 cycles</a:t>
            </a:r>
          </a:p>
        </p:txBody>
      </p:sp>
      <p:grpSp>
        <p:nvGrpSpPr>
          <p:cNvPr id="58372" name="Group 105"/>
          <p:cNvGrpSpPr>
            <a:grpSpLocks/>
          </p:cNvGrpSpPr>
          <p:nvPr/>
        </p:nvGrpSpPr>
        <p:grpSpPr bwMode="auto">
          <a:xfrm>
            <a:off x="5148263" y="1412875"/>
            <a:ext cx="3455987" cy="2114550"/>
            <a:chOff x="2835" y="890"/>
            <a:chExt cx="2585" cy="1582"/>
          </a:xfrm>
        </p:grpSpPr>
        <p:sp>
          <p:nvSpPr>
            <p:cNvPr id="58382" name="Rectangle 145"/>
            <p:cNvSpPr>
              <a:spLocks noChangeArrowheads="1"/>
            </p:cNvSpPr>
            <p:nvPr/>
          </p:nvSpPr>
          <p:spPr bwMode="auto">
            <a:xfrm>
              <a:off x="4241" y="1207"/>
              <a:ext cx="91" cy="91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58383" name="AutoShape 5"/>
            <p:cNvSpPr>
              <a:spLocks noChangeArrowheads="1"/>
            </p:cNvSpPr>
            <p:nvPr/>
          </p:nvSpPr>
          <p:spPr bwMode="auto">
            <a:xfrm>
              <a:off x="2856" y="14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58384" name="AutoShape 6"/>
            <p:cNvSpPr>
              <a:spLocks noChangeArrowheads="1"/>
            </p:cNvSpPr>
            <p:nvPr/>
          </p:nvSpPr>
          <p:spPr bwMode="auto">
            <a:xfrm>
              <a:off x="3838" y="938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58385" name="AutoShape 7"/>
            <p:cNvSpPr>
              <a:spLocks noChangeArrowheads="1"/>
            </p:cNvSpPr>
            <p:nvPr/>
          </p:nvSpPr>
          <p:spPr bwMode="auto">
            <a:xfrm>
              <a:off x="4821" y="1465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15 sec</a:t>
              </a:r>
            </a:p>
          </p:txBody>
        </p:sp>
        <p:sp>
          <p:nvSpPr>
            <p:cNvPr id="58386" name="AutoShape 8"/>
            <p:cNvSpPr>
              <a:spLocks noChangeArrowheads="1"/>
            </p:cNvSpPr>
            <p:nvPr/>
          </p:nvSpPr>
          <p:spPr bwMode="auto">
            <a:xfrm>
              <a:off x="3838" y="20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58387" name="Picture 9" descr="MC90044146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890"/>
              <a:ext cx="2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8" name="Picture 10" descr="MC90043264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72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9" name="Picture 11" descr="MC900432617[1]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891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0" name="Picture 12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1417"/>
              <a:ext cx="18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391" name="AutoShape 13"/>
            <p:cNvCxnSpPr>
              <a:cxnSpLocks noChangeShapeType="1"/>
              <a:stCxn id="58383" idx="0"/>
              <a:endCxn id="58384" idx="1"/>
            </p:cNvCxnSpPr>
            <p:nvPr/>
          </p:nvCxnSpPr>
          <p:spPr bwMode="auto">
            <a:xfrm rot="-5400000">
              <a:off x="3336" y="937"/>
              <a:ext cx="316" cy="677"/>
            </a:xfrm>
            <a:prstGeom prst="curvedConnector2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2" name="AutoShape 14"/>
            <p:cNvCxnSpPr>
              <a:cxnSpLocks noChangeShapeType="1"/>
              <a:stCxn id="58384" idx="3"/>
              <a:endCxn id="58385" idx="0"/>
            </p:cNvCxnSpPr>
            <p:nvPr/>
          </p:nvCxnSpPr>
          <p:spPr bwMode="auto">
            <a:xfrm>
              <a:off x="4444" y="1118"/>
              <a:ext cx="677" cy="341"/>
            </a:xfrm>
            <a:prstGeom prst="curvedConnector2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3" name="AutoShape 15"/>
            <p:cNvCxnSpPr>
              <a:cxnSpLocks noChangeShapeType="1"/>
              <a:stCxn id="58385" idx="2"/>
              <a:endCxn id="58386" idx="3"/>
            </p:cNvCxnSpPr>
            <p:nvPr/>
          </p:nvCxnSpPr>
          <p:spPr bwMode="auto">
            <a:xfrm rot="5400000">
              <a:off x="4588" y="1687"/>
              <a:ext cx="390" cy="677"/>
            </a:xfrm>
            <a:prstGeom prst="curvedConnector2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4" name="AutoShape 16"/>
            <p:cNvCxnSpPr>
              <a:cxnSpLocks noChangeShapeType="1"/>
              <a:stCxn id="58385" idx="1"/>
              <a:endCxn id="58382" idx="2"/>
            </p:cNvCxnSpPr>
            <p:nvPr/>
          </p:nvCxnSpPr>
          <p:spPr bwMode="auto">
            <a:xfrm rot="10800000">
              <a:off x="4287" y="1298"/>
              <a:ext cx="522" cy="34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5" name="AutoShape 18"/>
            <p:cNvCxnSpPr>
              <a:cxnSpLocks noChangeShapeType="1"/>
              <a:stCxn id="58386" idx="1"/>
              <a:endCxn id="58383" idx="2"/>
            </p:cNvCxnSpPr>
            <p:nvPr/>
          </p:nvCxnSpPr>
          <p:spPr bwMode="auto">
            <a:xfrm rot="10800000">
              <a:off x="3155" y="1807"/>
              <a:ext cx="677" cy="414"/>
            </a:xfrm>
            <a:prstGeom prst="curvedConnector2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6" name="AutoShape 19"/>
            <p:cNvCxnSpPr>
              <a:cxnSpLocks noChangeShapeType="1"/>
            </p:cNvCxnSpPr>
            <p:nvPr/>
          </p:nvCxnSpPr>
          <p:spPr bwMode="auto">
            <a:xfrm>
              <a:off x="4006" y="1304"/>
              <a:ext cx="0" cy="73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397" name="Group 20"/>
            <p:cNvGrpSpPr>
              <a:grpSpLocks/>
            </p:cNvGrpSpPr>
            <p:nvPr/>
          </p:nvGrpSpPr>
          <p:grpSpPr bwMode="auto">
            <a:xfrm>
              <a:off x="3790" y="2305"/>
              <a:ext cx="265" cy="167"/>
              <a:chOff x="2245" y="3612"/>
              <a:chExt cx="500" cy="317"/>
            </a:xfrm>
          </p:grpSpPr>
          <p:pic>
            <p:nvPicPr>
              <p:cNvPr id="58464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6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65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6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66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467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58398" name="Group 25"/>
            <p:cNvGrpSpPr>
              <a:grpSpLocks/>
            </p:cNvGrpSpPr>
            <p:nvPr/>
          </p:nvGrpSpPr>
          <p:grpSpPr bwMode="auto">
            <a:xfrm>
              <a:off x="4613" y="1569"/>
              <a:ext cx="167" cy="168"/>
              <a:chOff x="975" y="1571"/>
              <a:chExt cx="317" cy="317"/>
            </a:xfrm>
          </p:grpSpPr>
          <p:sp>
            <p:nvSpPr>
              <p:cNvPr id="58449" name="Oval 2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0" name="Oval 2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1" name="AutoShape 2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2" name="AutoShape 2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3" name="AutoShape 3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54" name="AutoShape 3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5" name="AutoShape 3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6" name="AutoShape 3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57" name="AutoShape 3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58" name="AutoShape 3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59" name="AutoShape 3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60" name="AutoShape 3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61" name="AutoShape 3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62" name="Rectangle 3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63" name="Rectangle 4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58399" name="AutoShape 41"/>
            <p:cNvSpPr>
              <a:spLocks noChangeArrowheads="1"/>
            </p:cNvSpPr>
            <p:nvPr/>
          </p:nvSpPr>
          <p:spPr bwMode="auto">
            <a:xfrm rot="-5400000">
              <a:off x="4282" y="902"/>
              <a:ext cx="1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/>
            <a:p>
              <a:endParaRPr lang="en-US"/>
            </a:p>
          </p:txBody>
        </p:sp>
        <p:grpSp>
          <p:nvGrpSpPr>
            <p:cNvPr id="58400" name="Group 146"/>
            <p:cNvGrpSpPr>
              <a:grpSpLocks/>
            </p:cNvGrpSpPr>
            <p:nvPr/>
          </p:nvGrpSpPr>
          <p:grpSpPr bwMode="auto">
            <a:xfrm>
              <a:off x="4073" y="1298"/>
              <a:ext cx="168" cy="729"/>
              <a:chOff x="4209" y="1298"/>
              <a:chExt cx="168" cy="729"/>
            </a:xfrm>
          </p:grpSpPr>
          <p:cxnSp>
            <p:nvCxnSpPr>
              <p:cNvPr id="58432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4294" y="1298"/>
                <a:ext cx="0" cy="729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8433" name="Group 49"/>
              <p:cNvGrpSpPr>
                <a:grpSpLocks/>
              </p:cNvGrpSpPr>
              <p:nvPr/>
            </p:nvGrpSpPr>
            <p:grpSpPr bwMode="auto">
              <a:xfrm>
                <a:off x="4209" y="1828"/>
                <a:ext cx="168" cy="167"/>
                <a:chOff x="975" y="1571"/>
                <a:chExt cx="317" cy="317"/>
              </a:xfrm>
            </p:grpSpPr>
            <p:sp>
              <p:nvSpPr>
                <p:cNvPr id="58434" name="Oval 50"/>
                <p:cNvSpPr>
                  <a:spLocks noChangeArrowheads="1"/>
                </p:cNvSpPr>
                <p:nvPr/>
              </p:nvSpPr>
              <p:spPr bwMode="auto">
                <a:xfrm>
                  <a:off x="975" y="1571"/>
                  <a:ext cx="317" cy="317"/>
                </a:xfrm>
                <a:prstGeom prst="ellipse">
                  <a:avLst/>
                </a:prstGeom>
                <a:solidFill>
                  <a:schemeClr val="tx2"/>
                </a:solidFill>
                <a:ln w="9525" algn="ctr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35" name="Oval 51"/>
                <p:cNvSpPr>
                  <a:spLocks noChangeArrowheads="1"/>
                </p:cNvSpPr>
                <p:nvPr/>
              </p:nvSpPr>
              <p:spPr bwMode="auto">
                <a:xfrm>
                  <a:off x="982" y="1578"/>
                  <a:ext cx="303" cy="303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36" name="AutoShape 52"/>
                <p:cNvSpPr>
                  <a:spLocks noChangeArrowheads="1"/>
                </p:cNvSpPr>
                <p:nvPr/>
              </p:nvSpPr>
              <p:spPr bwMode="auto">
                <a:xfrm>
                  <a:off x="1066" y="1670"/>
                  <a:ext cx="127" cy="16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37" name="AutoShape 53"/>
                <p:cNvSpPr>
                  <a:spLocks noChangeArrowheads="1"/>
                </p:cNvSpPr>
                <p:nvPr/>
              </p:nvSpPr>
              <p:spPr bwMode="auto">
                <a:xfrm>
                  <a:off x="1066" y="1627"/>
                  <a:ext cx="127" cy="162"/>
                </a:xfrm>
                <a:prstGeom prst="roundRect">
                  <a:avLst>
                    <a:gd name="adj" fmla="val 27662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38" name="AutoShape 54"/>
                <p:cNvSpPr>
                  <a:spLocks noChangeArrowheads="1"/>
                </p:cNvSpPr>
                <p:nvPr/>
              </p:nvSpPr>
              <p:spPr bwMode="auto">
                <a:xfrm>
                  <a:off x="1081" y="1677"/>
                  <a:ext cx="98" cy="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27 w 21600"/>
                    <a:gd name="T13" fmla="*/ 3086 h 21600"/>
                    <a:gd name="T14" fmla="*/ 18073 w 21600"/>
                    <a:gd name="T15" fmla="*/ 185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4" y="21600"/>
                      </a:lnTo>
                      <a:lnTo>
                        <a:pt x="1826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8439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1108" y="1642"/>
                  <a:ext cx="43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0" name="AutoShape 56"/>
                <p:cNvSpPr>
                  <a:spLocks noChangeArrowheads="1"/>
                </p:cNvSpPr>
                <p:nvPr/>
              </p:nvSpPr>
              <p:spPr bwMode="auto">
                <a:xfrm rot="1371808">
                  <a:off x="1166" y="1670"/>
                  <a:ext cx="35" cy="6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1" name="AutoShape 57"/>
                <p:cNvSpPr>
                  <a:spLocks noChangeArrowheads="1"/>
                </p:cNvSpPr>
                <p:nvPr/>
              </p:nvSpPr>
              <p:spPr bwMode="auto">
                <a:xfrm>
                  <a:off x="1074" y="1663"/>
                  <a:ext cx="42" cy="7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2" name="AutoShape 58"/>
                <p:cNvSpPr>
                  <a:spLocks noChangeArrowheads="1"/>
                </p:cNvSpPr>
                <p:nvPr/>
              </p:nvSpPr>
              <p:spPr bwMode="auto">
                <a:xfrm rot="-5400000">
                  <a:off x="1032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8443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1130" y="1733"/>
                  <a:ext cx="98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629 h 21600"/>
                    <a:gd name="T14" fmla="*/ 16971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748" y="21600"/>
                      </a:lnTo>
                      <a:lnTo>
                        <a:pt x="1585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8444" name="AutoShape 60"/>
                <p:cNvSpPr>
                  <a:spLocks noChangeArrowheads="1"/>
                </p:cNvSpPr>
                <p:nvPr/>
              </p:nvSpPr>
              <p:spPr bwMode="auto">
                <a:xfrm rot="-5400000">
                  <a:off x="1115" y="1748"/>
                  <a:ext cx="29" cy="98"/>
                </a:xfrm>
                <a:prstGeom prst="flowChartOnlineStorag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5" name="AutoShape 61"/>
                <p:cNvSpPr>
                  <a:spLocks noChangeArrowheads="1"/>
                </p:cNvSpPr>
                <p:nvPr/>
              </p:nvSpPr>
              <p:spPr bwMode="auto">
                <a:xfrm rot="2623345">
                  <a:off x="1086" y="1746"/>
                  <a:ext cx="22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6" name="AutoShape 62"/>
                <p:cNvSpPr>
                  <a:spLocks noChangeArrowheads="1"/>
                </p:cNvSpPr>
                <p:nvPr/>
              </p:nvSpPr>
              <p:spPr bwMode="auto">
                <a:xfrm rot="-1436150">
                  <a:off x="1165" y="1745"/>
                  <a:ext cx="14" cy="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7" name="Rectangle 63"/>
                <p:cNvSpPr>
                  <a:spLocks noChangeArrowheads="1"/>
                </p:cNvSpPr>
                <p:nvPr/>
              </p:nvSpPr>
              <p:spPr bwMode="auto">
                <a:xfrm rot="-2225202">
                  <a:off x="1166" y="1755"/>
                  <a:ext cx="12" cy="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  <p:sp>
              <p:nvSpPr>
                <p:cNvPr id="58448" name="Rectangle 64"/>
                <p:cNvSpPr>
                  <a:spLocks noChangeArrowheads="1"/>
                </p:cNvSpPr>
                <p:nvPr/>
              </p:nvSpPr>
              <p:spPr bwMode="auto">
                <a:xfrm rot="2545327">
                  <a:off x="1040" y="1670"/>
                  <a:ext cx="9" cy="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ts val="600"/>
                    </a:spcBef>
                    <a:spcAft>
                      <a:spcPts val="600"/>
                    </a:spcAft>
                    <a:buSzPct val="90000"/>
                    <a:buFont typeface="Wingdings" panose="05000000000000000000" pitchFamily="2" charset="2"/>
                    <a:buChar char="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8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ro-RO" altLang="en-US" sz="1800"/>
                </a:p>
              </p:txBody>
            </p:sp>
          </p:grpSp>
        </p:grpSp>
        <p:grpSp>
          <p:nvGrpSpPr>
            <p:cNvPr id="58401" name="Group 65"/>
            <p:cNvGrpSpPr>
              <a:grpSpLocks/>
            </p:cNvGrpSpPr>
            <p:nvPr/>
          </p:nvGrpSpPr>
          <p:grpSpPr bwMode="auto">
            <a:xfrm>
              <a:off x="3094" y="1246"/>
              <a:ext cx="167" cy="167"/>
              <a:chOff x="975" y="1571"/>
              <a:chExt cx="317" cy="317"/>
            </a:xfrm>
          </p:grpSpPr>
          <p:sp>
            <p:nvSpPr>
              <p:cNvPr id="58417" name="Oval 6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8" name="Oval 6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9" name="AutoShape 6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0" name="AutoShape 6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1" name="AutoShape 7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22" name="AutoShape 7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3" name="AutoShape 7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4" name="AutoShape 7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5" name="AutoShape 7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26" name="AutoShape 7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27" name="AutoShape 7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8" name="AutoShape 7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29" name="AutoShape 7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30" name="Rectangle 7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31" name="Rectangle 8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58402" name="Group 81"/>
            <p:cNvGrpSpPr>
              <a:grpSpLocks/>
            </p:cNvGrpSpPr>
            <p:nvPr/>
          </p:nvGrpSpPr>
          <p:grpSpPr bwMode="auto">
            <a:xfrm>
              <a:off x="4483" y="1052"/>
              <a:ext cx="167" cy="167"/>
              <a:chOff x="3606" y="1207"/>
              <a:chExt cx="317" cy="317"/>
            </a:xfrm>
          </p:grpSpPr>
          <p:sp>
            <p:nvSpPr>
              <p:cNvPr id="58403" name="Oval 82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04" name="Oval 83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05" name="AutoShape 84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06" name="AutoShape 85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07" name="AutoShape 86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08" name="AutoShape 87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09" name="AutoShape 88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0" name="AutoShape 89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1" name="AutoShape 90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12" name="AutoShape 91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8413" name="AutoShape 92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4" name="AutoShape 93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5" name="AutoShape 94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58416" name="Rectangle 95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</p:grpSp>
      <p:sp>
        <p:nvSpPr>
          <p:cNvPr id="58373" name="Text Box 63"/>
          <p:cNvSpPr txBox="1">
            <a:spLocks noChangeArrowheads="1"/>
          </p:cNvSpPr>
          <p:nvPr/>
        </p:nvSpPr>
        <p:spPr bwMode="auto">
          <a:xfrm>
            <a:off x="611188" y="3862388"/>
            <a:ext cx="24479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Precondition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600" b="1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System is in OFF (Default) mode</a:t>
            </a:r>
          </a:p>
        </p:txBody>
      </p:sp>
      <p:sp>
        <p:nvSpPr>
          <p:cNvPr id="58374" name="Text Box 64"/>
          <p:cNvSpPr txBox="1">
            <a:spLocks noChangeArrowheads="1"/>
          </p:cNvSpPr>
          <p:nvPr/>
        </p:nvSpPr>
        <p:spPr bwMode="auto">
          <a:xfrm>
            <a:off x="2628900" y="3868738"/>
            <a:ext cx="32385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Test Description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600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1) Open door (1s)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2) Close door (1s)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3) Wait 15s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4) Check light status to be 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5) Wait 3s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6) Check light status to be OFF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7) Repeat steps 1-6 100 times</a:t>
            </a:r>
          </a:p>
        </p:txBody>
      </p:sp>
      <p:sp>
        <p:nvSpPr>
          <p:cNvPr id="58375" name="Text Box 65"/>
          <p:cNvSpPr txBox="1">
            <a:spLocks noChangeArrowheads="1"/>
          </p:cNvSpPr>
          <p:nvPr/>
        </p:nvSpPr>
        <p:spPr bwMode="auto">
          <a:xfrm>
            <a:off x="6083300" y="3868738"/>
            <a:ext cx="24495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Expected Result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600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Time while light is ON before is completely OFF (fade out) is 20s for every cycle</a:t>
            </a:r>
          </a:p>
        </p:txBody>
      </p:sp>
      <p:sp>
        <p:nvSpPr>
          <p:cNvPr id="58376" name="Line 66"/>
          <p:cNvSpPr>
            <a:spLocks noChangeShapeType="1"/>
          </p:cNvSpPr>
          <p:nvPr/>
        </p:nvSpPr>
        <p:spPr bwMode="auto">
          <a:xfrm>
            <a:off x="539750" y="4149725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77" name="Line 67"/>
          <p:cNvSpPr>
            <a:spLocks noChangeShapeType="1"/>
          </p:cNvSpPr>
          <p:nvPr/>
        </p:nvSpPr>
        <p:spPr bwMode="auto">
          <a:xfrm>
            <a:off x="2484438" y="3862388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78" name="Line 68"/>
          <p:cNvSpPr>
            <a:spLocks noChangeShapeType="1"/>
          </p:cNvSpPr>
          <p:nvPr/>
        </p:nvSpPr>
        <p:spPr bwMode="auto">
          <a:xfrm>
            <a:off x="5940425" y="38608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58379" name="Group 97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8380" name="TextBox 98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8381" name="TextBox 99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3175" y="5895975"/>
            <a:ext cx="37195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Load Testing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59401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9402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9398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59399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9400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 Testing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8062912" cy="1260475"/>
          </a:xfrm>
        </p:spPr>
        <p:txBody>
          <a:bodyPr/>
          <a:lstStyle/>
          <a:p>
            <a:r>
              <a:rPr lang="en-US" altLang="en-US" sz="1800" smtClean="0"/>
              <a:t>Putting </a:t>
            </a:r>
            <a:r>
              <a:rPr lang="en-US" altLang="en-US" sz="1800" b="1" smtClean="0"/>
              <a:t>heavy demand</a:t>
            </a:r>
            <a:r>
              <a:rPr lang="en-US" altLang="en-US" sz="1800" smtClean="0"/>
              <a:t> on a system</a:t>
            </a:r>
          </a:p>
          <a:p>
            <a:r>
              <a:rPr lang="en-US" altLang="en-US" sz="1800" smtClean="0"/>
              <a:t>Identifies the </a:t>
            </a:r>
            <a:r>
              <a:rPr lang="en-US" altLang="en-US" sz="1800" b="1" smtClean="0"/>
              <a:t>maximum operating capacity</a:t>
            </a:r>
            <a:r>
              <a:rPr lang="en-US" altLang="en-US" sz="1800" smtClean="0"/>
              <a:t> of a system</a:t>
            </a:r>
          </a:p>
          <a:p>
            <a:r>
              <a:rPr lang="en-US" altLang="en-US" sz="1800" b="1" smtClean="0"/>
              <a:t>Error</a:t>
            </a:r>
            <a:r>
              <a:rPr lang="en-US" altLang="en-US" sz="1800" smtClean="0"/>
              <a:t> conditions are the </a:t>
            </a:r>
            <a:r>
              <a:rPr lang="en-US" altLang="en-US" sz="1800" b="1" smtClean="0"/>
              <a:t>expected</a:t>
            </a:r>
            <a:r>
              <a:rPr lang="en-US" altLang="en-US" sz="1800" smtClean="0"/>
              <a:t> result</a:t>
            </a:r>
            <a:endParaRPr lang="en-US" altLang="en-US" sz="1800" b="1" smtClean="0"/>
          </a:p>
        </p:txBody>
      </p:sp>
      <p:sp>
        <p:nvSpPr>
          <p:cNvPr id="60420" name="Content Placeholder 2"/>
          <p:cNvSpPr>
            <a:spLocks/>
          </p:cNvSpPr>
          <p:nvPr/>
        </p:nvSpPr>
        <p:spPr bwMode="auto">
          <a:xfrm>
            <a:off x="539750" y="2925763"/>
            <a:ext cx="80629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96"/>
                </a:solidFill>
              </a:rPr>
              <a:t>How to use it?</a:t>
            </a:r>
          </a:p>
          <a:p>
            <a:r>
              <a:rPr lang="en-US" altLang="en-US" sz="1800"/>
              <a:t>Determine maximum operating capacity</a:t>
            </a:r>
          </a:p>
          <a:p>
            <a:r>
              <a:rPr lang="en-US" altLang="en-US" sz="1800"/>
              <a:t>Entertain the system with continuous actions over capacity</a:t>
            </a:r>
          </a:p>
          <a:p>
            <a:r>
              <a:rPr lang="en-US" altLang="en-US" sz="1800"/>
              <a:t>Expect errors when the system is high demanded</a:t>
            </a:r>
          </a:p>
          <a:p>
            <a:endParaRPr lang="en-US" altLang="en-US" sz="1800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60425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0426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60422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60423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0424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 Testing 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798638"/>
            <a:ext cx="8062912" cy="334962"/>
          </a:xfrm>
        </p:spPr>
        <p:txBody>
          <a:bodyPr/>
          <a:lstStyle/>
          <a:p>
            <a:r>
              <a:rPr lang="en-US" altLang="en-US" sz="1800" smtClean="0"/>
              <a:t>The maximum power of the lamp is 15W</a:t>
            </a:r>
            <a:endParaRPr lang="en-US" altLang="en-US" smtClean="0"/>
          </a:p>
        </p:txBody>
      </p:sp>
      <p:pic>
        <p:nvPicPr>
          <p:cNvPr id="61444" name="Picture 9" descr="MC90043264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0" descr="MC900432617[1]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78936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70"/>
          <p:cNvSpPr txBox="1">
            <a:spLocks noChangeArrowheads="1"/>
          </p:cNvSpPr>
          <p:nvPr/>
        </p:nvSpPr>
        <p:spPr bwMode="auto">
          <a:xfrm>
            <a:off x="539750" y="1412875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New requirement added:</a:t>
            </a:r>
          </a:p>
        </p:txBody>
      </p:sp>
      <p:sp>
        <p:nvSpPr>
          <p:cNvPr id="61447" name="Text Box 63"/>
          <p:cNvSpPr txBox="1">
            <a:spLocks noChangeArrowheads="1"/>
          </p:cNvSpPr>
          <p:nvPr/>
        </p:nvSpPr>
        <p:spPr bwMode="auto">
          <a:xfrm>
            <a:off x="611188" y="3430588"/>
            <a:ext cx="1800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Precondition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600" b="1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5W lamp is mounted</a:t>
            </a:r>
          </a:p>
        </p:txBody>
      </p:sp>
      <p:sp>
        <p:nvSpPr>
          <p:cNvPr id="61448" name="Text Box 64"/>
          <p:cNvSpPr txBox="1">
            <a:spLocks noChangeArrowheads="1"/>
          </p:cNvSpPr>
          <p:nvPr/>
        </p:nvSpPr>
        <p:spPr bwMode="auto">
          <a:xfrm>
            <a:off x="2628900" y="3436938"/>
            <a:ext cx="23034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Test Description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600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Set state “ON 30 min”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</p:txBody>
      </p:sp>
      <p:sp>
        <p:nvSpPr>
          <p:cNvPr id="61449" name="Text Box 65"/>
          <p:cNvSpPr txBox="1">
            <a:spLocks noChangeArrowheads="1"/>
          </p:cNvSpPr>
          <p:nvPr/>
        </p:nvSpPr>
        <p:spPr bwMode="auto">
          <a:xfrm>
            <a:off x="5292725" y="343693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/>
              <a:t>Expected Result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600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System functions correctly</a:t>
            </a:r>
          </a:p>
        </p:txBody>
      </p:sp>
      <p:sp>
        <p:nvSpPr>
          <p:cNvPr id="61450" name="Line 66"/>
          <p:cNvSpPr>
            <a:spLocks noChangeShapeType="1"/>
          </p:cNvSpPr>
          <p:nvPr/>
        </p:nvSpPr>
        <p:spPr bwMode="auto">
          <a:xfrm>
            <a:off x="539750" y="3717925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51" name="Line 67"/>
          <p:cNvSpPr>
            <a:spLocks noChangeShapeType="1"/>
          </p:cNvSpPr>
          <p:nvPr/>
        </p:nvSpPr>
        <p:spPr bwMode="auto">
          <a:xfrm>
            <a:off x="2484438" y="3430588"/>
            <a:ext cx="0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52" name="Line 68"/>
          <p:cNvSpPr>
            <a:spLocks noChangeShapeType="1"/>
          </p:cNvSpPr>
          <p:nvPr/>
        </p:nvSpPr>
        <p:spPr bwMode="auto">
          <a:xfrm>
            <a:off x="5076825" y="34290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53" name="Line 66"/>
          <p:cNvSpPr>
            <a:spLocks noChangeShapeType="1"/>
          </p:cNvSpPr>
          <p:nvPr/>
        </p:nvSpPr>
        <p:spPr bwMode="auto">
          <a:xfrm>
            <a:off x="539750" y="443706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54" name="Text Box 63"/>
          <p:cNvSpPr txBox="1">
            <a:spLocks noChangeArrowheads="1"/>
          </p:cNvSpPr>
          <p:nvPr/>
        </p:nvSpPr>
        <p:spPr bwMode="auto">
          <a:xfrm>
            <a:off x="611188" y="4510088"/>
            <a:ext cx="1800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10W (default) lamp is mounted</a:t>
            </a:r>
          </a:p>
        </p:txBody>
      </p:sp>
      <p:sp>
        <p:nvSpPr>
          <p:cNvPr id="61455" name="Text Box 63"/>
          <p:cNvSpPr txBox="1">
            <a:spLocks noChangeArrowheads="1"/>
          </p:cNvSpPr>
          <p:nvPr/>
        </p:nvSpPr>
        <p:spPr bwMode="auto">
          <a:xfrm>
            <a:off x="2627313" y="4510088"/>
            <a:ext cx="237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Set state “ON 30 min”</a:t>
            </a:r>
          </a:p>
        </p:txBody>
      </p:sp>
      <p:sp>
        <p:nvSpPr>
          <p:cNvPr id="61456" name="Text Box 65"/>
          <p:cNvSpPr txBox="1">
            <a:spLocks noChangeArrowheads="1"/>
          </p:cNvSpPr>
          <p:nvPr/>
        </p:nvSpPr>
        <p:spPr bwMode="auto">
          <a:xfrm>
            <a:off x="5292725" y="4510088"/>
            <a:ext cx="2951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System functions correctly</a:t>
            </a:r>
          </a:p>
        </p:txBody>
      </p:sp>
      <p:sp>
        <p:nvSpPr>
          <p:cNvPr id="61457" name="Line 66"/>
          <p:cNvSpPr>
            <a:spLocks noChangeShapeType="1"/>
          </p:cNvSpPr>
          <p:nvPr/>
        </p:nvSpPr>
        <p:spPr bwMode="auto">
          <a:xfrm>
            <a:off x="468313" y="511175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58" name="Text Box 63"/>
          <p:cNvSpPr txBox="1">
            <a:spLocks noChangeArrowheads="1"/>
          </p:cNvSpPr>
          <p:nvPr/>
        </p:nvSpPr>
        <p:spPr bwMode="auto">
          <a:xfrm>
            <a:off x="611188" y="5184775"/>
            <a:ext cx="1800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15W lamp is mounted</a:t>
            </a:r>
          </a:p>
        </p:txBody>
      </p:sp>
      <p:sp>
        <p:nvSpPr>
          <p:cNvPr id="61459" name="Text Box 63"/>
          <p:cNvSpPr txBox="1">
            <a:spLocks noChangeArrowheads="1"/>
          </p:cNvSpPr>
          <p:nvPr/>
        </p:nvSpPr>
        <p:spPr bwMode="auto">
          <a:xfrm>
            <a:off x="2627313" y="5184775"/>
            <a:ext cx="2376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Set state “ON 30 min”</a:t>
            </a:r>
          </a:p>
        </p:txBody>
      </p:sp>
      <p:sp>
        <p:nvSpPr>
          <p:cNvPr id="61460" name="Text Box 65"/>
          <p:cNvSpPr txBox="1">
            <a:spLocks noChangeArrowheads="1"/>
          </p:cNvSpPr>
          <p:nvPr/>
        </p:nvSpPr>
        <p:spPr bwMode="auto">
          <a:xfrm>
            <a:off x="5292725" y="5184775"/>
            <a:ext cx="295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System functions correctly</a:t>
            </a:r>
          </a:p>
        </p:txBody>
      </p:sp>
      <p:sp>
        <p:nvSpPr>
          <p:cNvPr id="61461" name="Line 66"/>
          <p:cNvSpPr>
            <a:spLocks noChangeShapeType="1"/>
          </p:cNvSpPr>
          <p:nvPr/>
        </p:nvSpPr>
        <p:spPr bwMode="auto">
          <a:xfrm>
            <a:off x="466725" y="57594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62" name="Text Box 63"/>
          <p:cNvSpPr txBox="1">
            <a:spLocks noChangeArrowheads="1"/>
          </p:cNvSpPr>
          <p:nvPr/>
        </p:nvSpPr>
        <p:spPr bwMode="auto">
          <a:xfrm>
            <a:off x="609600" y="5832475"/>
            <a:ext cx="1800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20/25/30W lamp is mounted</a:t>
            </a:r>
          </a:p>
        </p:txBody>
      </p:sp>
      <p:sp>
        <p:nvSpPr>
          <p:cNvPr id="61463" name="Text Box 63"/>
          <p:cNvSpPr txBox="1">
            <a:spLocks noChangeArrowheads="1"/>
          </p:cNvSpPr>
          <p:nvPr/>
        </p:nvSpPr>
        <p:spPr bwMode="auto">
          <a:xfrm>
            <a:off x="2625725" y="5832475"/>
            <a:ext cx="237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Set state “ON 30 min”</a:t>
            </a:r>
          </a:p>
        </p:txBody>
      </p:sp>
      <p:sp>
        <p:nvSpPr>
          <p:cNvPr id="61464" name="Text Box 65"/>
          <p:cNvSpPr txBox="1">
            <a:spLocks noChangeArrowheads="1"/>
          </p:cNvSpPr>
          <p:nvPr/>
        </p:nvSpPr>
        <p:spPr bwMode="auto">
          <a:xfrm>
            <a:off x="5291138" y="5832475"/>
            <a:ext cx="2951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/>
              <a:t>System not functioning / relay is damaged</a:t>
            </a:r>
          </a:p>
        </p:txBody>
      </p:sp>
      <p:pic>
        <p:nvPicPr>
          <p:cNvPr id="61465" name="Picture 10" descr="MC900432617[1]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5778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6" name="Picture 10" descr="MC900432617[1]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085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7" name="Rectangle 118"/>
          <p:cNvSpPr>
            <a:spLocks noChangeArrowheads="1"/>
          </p:cNvSpPr>
          <p:nvPr/>
        </p:nvSpPr>
        <p:spPr bwMode="auto">
          <a:xfrm>
            <a:off x="684213" y="2565400"/>
            <a:ext cx="4392612" cy="142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</p:txBody>
      </p:sp>
      <p:sp>
        <p:nvSpPr>
          <p:cNvPr id="61468" name="Rectangle 119"/>
          <p:cNvSpPr>
            <a:spLocks noChangeArrowheads="1"/>
          </p:cNvSpPr>
          <p:nvPr/>
        </p:nvSpPr>
        <p:spPr bwMode="auto">
          <a:xfrm>
            <a:off x="5076825" y="2565400"/>
            <a:ext cx="3455988" cy="142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1800"/>
          </a:p>
        </p:txBody>
      </p:sp>
      <p:pic>
        <p:nvPicPr>
          <p:cNvPr id="61469" name="Picture 10" descr="MC900432617[1]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9" descr="MC90043264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1" name="Text Box 122"/>
          <p:cNvSpPr txBox="1">
            <a:spLocks noChangeArrowheads="1"/>
          </p:cNvSpPr>
          <p:nvPr/>
        </p:nvSpPr>
        <p:spPr bwMode="auto">
          <a:xfrm>
            <a:off x="4606925" y="2897188"/>
            <a:ext cx="365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15W</a:t>
            </a:r>
          </a:p>
        </p:txBody>
      </p:sp>
      <p:sp>
        <p:nvSpPr>
          <p:cNvPr id="61472" name="Text Box 123"/>
          <p:cNvSpPr txBox="1">
            <a:spLocks noChangeArrowheads="1"/>
          </p:cNvSpPr>
          <p:nvPr/>
        </p:nvSpPr>
        <p:spPr bwMode="auto">
          <a:xfrm>
            <a:off x="5292725" y="2897188"/>
            <a:ext cx="365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/>
              <a:t>20W</a:t>
            </a:r>
          </a:p>
        </p:txBody>
      </p:sp>
      <p:grpSp>
        <p:nvGrpSpPr>
          <p:cNvPr id="61473" name="Group 36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61477" name="TextBox 37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1478" name="TextBox 38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61474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61475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1476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62468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62473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2474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62469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6247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247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624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638800"/>
            <a:ext cx="3074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10AACB0-2B25-4148-8097-1EDDC07D6366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Car interior lighting system</a:t>
            </a:r>
            <a:br>
              <a:rPr lang="en-US" altLang="en-US" smtClean="0"/>
            </a:br>
            <a:r>
              <a:rPr lang="en-US" altLang="en-US" b="0" smtClean="0"/>
              <a:t>Automotive requirements</a:t>
            </a:r>
          </a:p>
        </p:txBody>
      </p:sp>
      <p:grpSp>
        <p:nvGrpSpPr>
          <p:cNvPr id="10244" name="Group 102"/>
          <p:cNvGrpSpPr>
            <a:grpSpLocks/>
          </p:cNvGrpSpPr>
          <p:nvPr/>
        </p:nvGrpSpPr>
        <p:grpSpPr bwMode="auto">
          <a:xfrm>
            <a:off x="692150" y="1484313"/>
            <a:ext cx="7767638" cy="4752975"/>
            <a:chOff x="436" y="935"/>
            <a:chExt cx="4893" cy="2994"/>
          </a:xfrm>
        </p:grpSpPr>
        <p:sp>
          <p:nvSpPr>
            <p:cNvPr id="10251" name="Rectangle 228"/>
            <p:cNvSpPr>
              <a:spLocks noChangeArrowheads="1"/>
            </p:cNvSpPr>
            <p:nvPr/>
          </p:nvSpPr>
          <p:spPr bwMode="auto">
            <a:xfrm>
              <a:off x="3061" y="1434"/>
              <a:ext cx="363" cy="272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10252" name="AutoShape 4"/>
            <p:cNvSpPr>
              <a:spLocks noChangeArrowheads="1"/>
            </p:cNvSpPr>
            <p:nvPr/>
          </p:nvSpPr>
          <p:spPr bwMode="auto">
            <a:xfrm>
              <a:off x="475" y="1978"/>
              <a:ext cx="1134" cy="6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>
              <a:outerShdw dist="53882" dir="27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(Default)</a:t>
              </a:r>
            </a:p>
          </p:txBody>
        </p:sp>
        <p:sp>
          <p:nvSpPr>
            <p:cNvPr id="10253" name="AutoShape 5"/>
            <p:cNvSpPr>
              <a:spLocks noChangeArrowheads="1"/>
            </p:cNvSpPr>
            <p:nvPr/>
          </p:nvSpPr>
          <p:spPr bwMode="auto">
            <a:xfrm>
              <a:off x="2336" y="1026"/>
              <a:ext cx="1134" cy="6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>
              <a:outerShdw dist="53882" dir="27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30 min</a:t>
              </a:r>
            </a:p>
          </p:txBody>
        </p:sp>
        <p:sp>
          <p:nvSpPr>
            <p:cNvPr id="10254" name="AutoShape 6"/>
            <p:cNvSpPr>
              <a:spLocks noChangeArrowheads="1"/>
            </p:cNvSpPr>
            <p:nvPr/>
          </p:nvSpPr>
          <p:spPr bwMode="auto">
            <a:xfrm>
              <a:off x="4195" y="2024"/>
              <a:ext cx="1134" cy="6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>
              <a:outerShdw dist="53882" dir="27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15 sec</a:t>
              </a:r>
            </a:p>
          </p:txBody>
        </p:sp>
        <p:sp>
          <p:nvSpPr>
            <p:cNvPr id="10255" name="AutoShape 7"/>
            <p:cNvSpPr>
              <a:spLocks noChangeArrowheads="1"/>
            </p:cNvSpPr>
            <p:nvPr/>
          </p:nvSpPr>
          <p:spPr bwMode="auto">
            <a:xfrm>
              <a:off x="2335" y="3113"/>
              <a:ext cx="1134" cy="6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>
              <a:outerShdw dist="53882" dir="27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/>
                <a:t>3 sec</a:t>
              </a:r>
            </a:p>
          </p:txBody>
        </p:sp>
        <p:pic>
          <p:nvPicPr>
            <p:cNvPr id="10256" name="Picture 8" descr="MC90044146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935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9" descr="MC90043264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1848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0" descr="MC900432617[1]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36"/>
              <a:ext cx="3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1" descr="MC900432617[1]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1933"/>
              <a:ext cx="3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60" name="AutoShape 102"/>
            <p:cNvCxnSpPr>
              <a:cxnSpLocks noChangeShapeType="1"/>
              <a:stCxn id="10252" idx="0"/>
              <a:endCxn id="10253" idx="1"/>
            </p:cNvCxnSpPr>
            <p:nvPr/>
          </p:nvCxnSpPr>
          <p:spPr bwMode="auto">
            <a:xfrm rot="-5400000">
              <a:off x="1383" y="1026"/>
              <a:ext cx="599" cy="128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61" name="Group 169"/>
            <p:cNvGrpSpPr>
              <a:grpSpLocks/>
            </p:cNvGrpSpPr>
            <p:nvPr/>
          </p:nvGrpSpPr>
          <p:grpSpPr bwMode="auto">
            <a:xfrm>
              <a:off x="975" y="1571"/>
              <a:ext cx="317" cy="317"/>
              <a:chOff x="975" y="1571"/>
              <a:chExt cx="317" cy="317"/>
            </a:xfrm>
          </p:grpSpPr>
          <p:sp>
            <p:nvSpPr>
              <p:cNvPr id="10325" name="Oval 1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6" name="Oval 1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7" name="AutoShape 1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8" name="AutoShape 1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9" name="AutoShape 2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30" name="AutoShape 22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1" name="AutoShape 23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2" name="AutoShape 25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3" name="AutoShape 26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34" name="AutoShape 27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35" name="AutoShape 28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6" name="AutoShape 29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7" name="AutoShape 33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8" name="Rectangle 34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39" name="Rectangle 35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cxnSp>
          <p:nvCxnSpPr>
            <p:cNvPr id="10262" name="AutoShape 103"/>
            <p:cNvCxnSpPr>
              <a:cxnSpLocks noChangeShapeType="1"/>
              <a:stCxn id="10253" idx="3"/>
              <a:endCxn id="10254" idx="0"/>
            </p:cNvCxnSpPr>
            <p:nvPr/>
          </p:nvCxnSpPr>
          <p:spPr bwMode="auto">
            <a:xfrm>
              <a:off x="3482" y="1367"/>
              <a:ext cx="1280" cy="645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63" name="Group 204"/>
            <p:cNvGrpSpPr>
              <a:grpSpLocks/>
            </p:cNvGrpSpPr>
            <p:nvPr/>
          </p:nvGrpSpPr>
          <p:grpSpPr bwMode="auto">
            <a:xfrm>
              <a:off x="3560" y="1207"/>
              <a:ext cx="317" cy="317"/>
              <a:chOff x="3606" y="1207"/>
              <a:chExt cx="317" cy="317"/>
            </a:xfrm>
          </p:grpSpPr>
          <p:sp>
            <p:nvSpPr>
              <p:cNvPr id="10311" name="Oval 56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2" name="Oval 57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3" name="AutoShape 58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4" name="AutoShape 59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5" name="AutoShape 60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16" name="AutoShape 61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7" name="AutoShape 62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8" name="AutoShape 63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19" name="AutoShape 64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20" name="AutoShape 65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21" name="AutoShape 66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2" name="AutoShape 67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3" name="AutoShape 68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24" name="Rectangle 69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cxnSp>
          <p:nvCxnSpPr>
            <p:cNvPr id="10264" name="AutoShape 104"/>
            <p:cNvCxnSpPr>
              <a:cxnSpLocks noChangeShapeType="1"/>
              <a:stCxn id="10254" idx="2"/>
              <a:endCxn id="10255" idx="3"/>
            </p:cNvCxnSpPr>
            <p:nvPr/>
          </p:nvCxnSpPr>
          <p:spPr bwMode="auto">
            <a:xfrm rot="5400000">
              <a:off x="3753" y="2445"/>
              <a:ext cx="737" cy="1281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5" name="AutoShape 105"/>
            <p:cNvCxnSpPr>
              <a:cxnSpLocks noChangeShapeType="1"/>
              <a:stCxn id="10254" idx="1"/>
              <a:endCxn id="10251" idx="2"/>
            </p:cNvCxnSpPr>
            <p:nvPr/>
          </p:nvCxnSpPr>
          <p:spPr bwMode="auto">
            <a:xfrm rot="10800000">
              <a:off x="3243" y="1706"/>
              <a:ext cx="940" cy="659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6" name="AutoShape 106"/>
            <p:cNvCxnSpPr>
              <a:cxnSpLocks noChangeShapeType="1"/>
            </p:cNvCxnSpPr>
            <p:nvPr/>
          </p:nvCxnSpPr>
          <p:spPr bwMode="auto">
            <a:xfrm flipV="1">
              <a:off x="2925" y="1706"/>
              <a:ext cx="0" cy="138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AutoShape 107"/>
            <p:cNvCxnSpPr>
              <a:cxnSpLocks noChangeShapeType="1"/>
              <a:stCxn id="10255" idx="1"/>
              <a:endCxn id="10252" idx="2"/>
            </p:cNvCxnSpPr>
            <p:nvPr/>
          </p:nvCxnSpPr>
          <p:spPr bwMode="auto">
            <a:xfrm rot="10800000">
              <a:off x="1042" y="2671"/>
              <a:ext cx="1281" cy="783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8" name="Text Box 127"/>
            <p:cNvSpPr txBox="1">
              <a:spLocks noChangeArrowheads="1"/>
            </p:cNvSpPr>
            <p:nvPr/>
          </p:nvSpPr>
          <p:spPr bwMode="auto">
            <a:xfrm>
              <a:off x="1020" y="1390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</a:rPr>
                <a:t>open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</a:rPr>
                <a:t>door</a:t>
              </a:r>
            </a:p>
          </p:txBody>
        </p:sp>
        <p:sp>
          <p:nvSpPr>
            <p:cNvPr id="10269" name="Text Box 130"/>
            <p:cNvSpPr txBox="1">
              <a:spLocks noChangeArrowheads="1"/>
            </p:cNvSpPr>
            <p:nvPr/>
          </p:nvSpPr>
          <p:spPr bwMode="auto">
            <a:xfrm>
              <a:off x="3606" y="1026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008000"/>
                  </a:solidFill>
                </a:rPr>
                <a:t>close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008000"/>
                  </a:solidFill>
                </a:rPr>
                <a:t>door</a:t>
              </a:r>
            </a:p>
          </p:txBody>
        </p:sp>
        <p:cxnSp>
          <p:nvCxnSpPr>
            <p:cNvPr id="10270" name="AutoShape 131"/>
            <p:cNvCxnSpPr>
              <a:cxnSpLocks noChangeShapeType="1"/>
            </p:cNvCxnSpPr>
            <p:nvPr/>
          </p:nvCxnSpPr>
          <p:spPr bwMode="auto">
            <a:xfrm>
              <a:off x="2562" y="1719"/>
              <a:ext cx="0" cy="138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71" name="Group 168"/>
            <p:cNvGrpSpPr>
              <a:grpSpLocks/>
            </p:cNvGrpSpPr>
            <p:nvPr/>
          </p:nvGrpSpPr>
          <p:grpSpPr bwMode="auto">
            <a:xfrm>
              <a:off x="2245" y="3612"/>
              <a:ext cx="500" cy="317"/>
              <a:chOff x="2245" y="3612"/>
              <a:chExt cx="500" cy="317"/>
            </a:xfrm>
          </p:grpSpPr>
          <p:pic>
            <p:nvPicPr>
              <p:cNvPr id="10307" name="Picture 12" descr="MC900432617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8" name="Picture 13" descr="MC900432617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9" name="Picture 15" descr="MC900432648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10" name="AutoShape 167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10272" name="Group 170"/>
            <p:cNvGrpSpPr>
              <a:grpSpLocks/>
            </p:cNvGrpSpPr>
            <p:nvPr/>
          </p:nvGrpSpPr>
          <p:grpSpPr bwMode="auto">
            <a:xfrm>
              <a:off x="3787" y="2205"/>
              <a:ext cx="317" cy="317"/>
              <a:chOff x="975" y="1571"/>
              <a:chExt cx="317" cy="317"/>
            </a:xfrm>
          </p:grpSpPr>
          <p:sp>
            <p:nvSpPr>
              <p:cNvPr id="10292" name="Oval 171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3" name="Oval 172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4" name="AutoShape 173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5" name="AutoShape 174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6" name="AutoShape 175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297" name="AutoShape 176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8" name="AutoShape 177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9" name="AutoShape 178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00" name="AutoShape 179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01" name="AutoShape 180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302" name="AutoShape 181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03" name="AutoShape 182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04" name="AutoShape 183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05" name="Rectangle 184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306" name="Rectangle 185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10273" name="Text Box 186"/>
            <p:cNvSpPr txBox="1">
              <a:spLocks noChangeArrowheads="1"/>
            </p:cNvSpPr>
            <p:nvPr/>
          </p:nvSpPr>
          <p:spPr bwMode="auto">
            <a:xfrm>
              <a:off x="3833" y="2024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</a:rPr>
                <a:t>open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</a:rPr>
                <a:t>door</a:t>
              </a:r>
            </a:p>
          </p:txBody>
        </p:sp>
        <p:grpSp>
          <p:nvGrpSpPr>
            <p:cNvPr id="10274" name="Group 187"/>
            <p:cNvGrpSpPr>
              <a:grpSpLocks/>
            </p:cNvGrpSpPr>
            <p:nvPr/>
          </p:nvGrpSpPr>
          <p:grpSpPr bwMode="auto">
            <a:xfrm>
              <a:off x="2790" y="2704"/>
              <a:ext cx="317" cy="317"/>
              <a:chOff x="975" y="1571"/>
              <a:chExt cx="317" cy="317"/>
            </a:xfrm>
          </p:grpSpPr>
          <p:sp>
            <p:nvSpPr>
              <p:cNvPr id="10277" name="Oval 188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78" name="Oval 189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79" name="AutoShape 190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0" name="AutoShape 191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1" name="AutoShape 192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282" name="AutoShape 193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3" name="AutoShape 194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4" name="AutoShape 195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5" name="AutoShape 196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286" name="AutoShape 197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0287" name="AutoShape 198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8" name="AutoShape 199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89" name="AutoShape 200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0" name="Rectangle 201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0291" name="Rectangle 202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10275" name="Text Box 203"/>
            <p:cNvSpPr txBox="1">
              <a:spLocks noChangeArrowheads="1"/>
            </p:cNvSpPr>
            <p:nvPr/>
          </p:nvSpPr>
          <p:spPr bwMode="auto">
            <a:xfrm>
              <a:off x="3107" y="2749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</a:rPr>
                <a:t>open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</a:rPr>
                <a:t>door</a:t>
              </a:r>
            </a:p>
          </p:txBody>
        </p:sp>
        <p:sp>
          <p:nvSpPr>
            <p:cNvPr id="10276" name="AutoShape 226"/>
            <p:cNvSpPr>
              <a:spLocks noChangeArrowheads="1"/>
            </p:cNvSpPr>
            <p:nvPr/>
          </p:nvSpPr>
          <p:spPr bwMode="auto">
            <a:xfrm rot="-5400000">
              <a:off x="3174" y="959"/>
              <a:ext cx="227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10245" name="Group 97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0249" name="TextBox 98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0250" name="TextBox 99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024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024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024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/>
          <a:stretch>
            <a:fillRect/>
          </a:stretch>
        </p:blipFill>
        <p:spPr bwMode="auto">
          <a:xfrm>
            <a:off x="0" y="1412875"/>
            <a:ext cx="37226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1273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274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1270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1271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272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F402E9F-D6CF-4AFC-8FAC-DAD12675538C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Transaction Flow Modeling</a:t>
            </a:r>
            <a:br>
              <a:rPr lang="en-US" altLang="en-US" smtClean="0"/>
            </a:br>
            <a:r>
              <a:rPr lang="en-US" altLang="en-US" b="0" smtClean="0"/>
              <a:t>Technique’s Description</a:t>
            </a:r>
          </a:p>
        </p:txBody>
      </p:sp>
      <p:sp>
        <p:nvSpPr>
          <p:cNvPr id="12292" name="Rectangle 142"/>
          <p:cNvSpPr>
            <a:spLocks noChangeArrowheads="1"/>
          </p:cNvSpPr>
          <p:nvPr/>
        </p:nvSpPr>
        <p:spPr bwMode="auto">
          <a:xfrm>
            <a:off x="539750" y="1557338"/>
            <a:ext cx="80645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Transaction flows are a </a:t>
            </a:r>
            <a:r>
              <a:rPr lang="en-US" altLang="en-US" sz="1800" b="1"/>
              <a:t>representation of the system states</a:t>
            </a:r>
            <a:r>
              <a:rPr lang="en-US" altLang="en-US" sz="1800"/>
              <a:t> from the </a:t>
            </a:r>
            <a:r>
              <a:rPr lang="en-US" altLang="en-US" sz="1800" b="1"/>
              <a:t>user point of view</a:t>
            </a:r>
          </a:p>
          <a:p>
            <a:r>
              <a:rPr lang="en-US" altLang="en-US" sz="1800" b="1"/>
              <a:t>Identifies all branches, loops, queues and processes</a:t>
            </a:r>
            <a:r>
              <a:rPr lang="en-US" altLang="en-US" sz="1800"/>
              <a:t> that communicate by messages and defines test cases for these</a:t>
            </a:r>
          </a:p>
        </p:txBody>
      </p:sp>
      <p:sp>
        <p:nvSpPr>
          <p:cNvPr id="12293" name="Rectangle 143"/>
          <p:cNvSpPr>
            <a:spLocks noChangeArrowheads="1"/>
          </p:cNvSpPr>
          <p:nvPr/>
        </p:nvSpPr>
        <p:spPr bwMode="auto">
          <a:xfrm>
            <a:off x="539750" y="3933825"/>
            <a:ext cx="8064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You need a sufficient number of </a:t>
            </a:r>
            <a:r>
              <a:rPr lang="en-US" altLang="en-US" sz="1800" b="1"/>
              <a:t>transaction flowcharts</a:t>
            </a:r>
            <a:r>
              <a:rPr lang="en-US" altLang="en-US" sz="1800"/>
              <a:t> to cover all possible transactions</a:t>
            </a:r>
          </a:p>
          <a:p>
            <a:r>
              <a:rPr lang="en-US" altLang="en-US" sz="1800"/>
              <a:t>Select a sufficient number of </a:t>
            </a:r>
            <a:r>
              <a:rPr lang="en-US" altLang="en-US" sz="1800" b="1"/>
              <a:t>paths</a:t>
            </a:r>
            <a:r>
              <a:rPr lang="en-US" altLang="en-US" sz="1800"/>
              <a:t> through those transaction flows to assure complete coverage (every link and every decision is being exercised at least once)</a:t>
            </a:r>
          </a:p>
        </p:txBody>
      </p:sp>
      <p:sp>
        <p:nvSpPr>
          <p:cNvPr id="12294" name="Rectangle 144"/>
          <p:cNvSpPr>
            <a:spLocks noChangeArrowheads="1"/>
          </p:cNvSpPr>
          <p:nvPr/>
        </p:nvSpPr>
        <p:spPr bwMode="auto">
          <a:xfrm>
            <a:off x="539750" y="342900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How to use it?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00" name="TextBox 9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229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229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29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2522F61-B4FC-43F3-86CB-C7761B8CF5D7}" type="slidenum">
              <a:rPr lang="de-DE" altLang="en-US" sz="10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</a:t>
            </a:fld>
            <a:endParaRPr lang="de-DE" altLang="en-US" sz="1000" smtClean="0">
              <a:solidFill>
                <a:schemeClr val="tx2"/>
              </a:solidFill>
            </a:endParaRPr>
          </a:p>
        </p:txBody>
      </p:sp>
      <p:sp>
        <p:nvSpPr>
          <p:cNvPr id="13315" name="Rectangle 281"/>
          <p:cNvSpPr>
            <a:spLocks noChangeArrowheads="1"/>
          </p:cNvSpPr>
          <p:nvPr/>
        </p:nvSpPr>
        <p:spPr bwMode="auto">
          <a:xfrm>
            <a:off x="539750" y="3500438"/>
            <a:ext cx="3311525" cy="506412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Transaction Flow Modeling</a:t>
            </a:r>
            <a:br>
              <a:rPr lang="en-US" altLang="en-US" smtClean="0"/>
            </a:br>
            <a:r>
              <a:rPr lang="en-US" altLang="en-US" b="0" smtClean="0"/>
              <a:t>Technique’s Implementation Example</a:t>
            </a:r>
          </a:p>
        </p:txBody>
      </p:sp>
      <p:grpSp>
        <p:nvGrpSpPr>
          <p:cNvPr id="13317" name="Group 284"/>
          <p:cNvGrpSpPr>
            <a:grpSpLocks/>
          </p:cNvGrpSpPr>
          <p:nvPr/>
        </p:nvGrpSpPr>
        <p:grpSpPr bwMode="auto">
          <a:xfrm>
            <a:off x="4500563" y="1412875"/>
            <a:ext cx="4103687" cy="2511425"/>
            <a:chOff x="2835" y="890"/>
            <a:chExt cx="2585" cy="1582"/>
          </a:xfrm>
        </p:grpSpPr>
        <p:sp>
          <p:nvSpPr>
            <p:cNvPr id="13394" name="Rectangle 283"/>
            <p:cNvSpPr>
              <a:spLocks noChangeArrowheads="1"/>
            </p:cNvSpPr>
            <p:nvPr/>
          </p:nvSpPr>
          <p:spPr bwMode="auto">
            <a:xfrm>
              <a:off x="4195" y="1162"/>
              <a:ext cx="182" cy="13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ro-RO" altLang="en-US" sz="1800"/>
            </a:p>
          </p:txBody>
        </p:sp>
        <p:sp>
          <p:nvSpPr>
            <p:cNvPr id="13395" name="AutoShape 5"/>
            <p:cNvSpPr>
              <a:spLocks noChangeArrowheads="1"/>
            </p:cNvSpPr>
            <p:nvPr/>
          </p:nvSpPr>
          <p:spPr bwMode="auto">
            <a:xfrm>
              <a:off x="2856" y="14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(Default)</a:t>
              </a:r>
            </a:p>
          </p:txBody>
        </p:sp>
        <p:sp>
          <p:nvSpPr>
            <p:cNvPr id="13396" name="AutoShape 6"/>
            <p:cNvSpPr>
              <a:spLocks noChangeArrowheads="1"/>
            </p:cNvSpPr>
            <p:nvPr/>
          </p:nvSpPr>
          <p:spPr bwMode="auto">
            <a:xfrm>
              <a:off x="3838" y="938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30 min</a:t>
              </a:r>
            </a:p>
          </p:txBody>
        </p:sp>
        <p:sp>
          <p:nvSpPr>
            <p:cNvPr id="13397" name="AutoShape 7"/>
            <p:cNvSpPr>
              <a:spLocks noChangeArrowheads="1"/>
            </p:cNvSpPr>
            <p:nvPr/>
          </p:nvSpPr>
          <p:spPr bwMode="auto">
            <a:xfrm>
              <a:off x="4821" y="1465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15 sec</a:t>
              </a:r>
            </a:p>
          </p:txBody>
        </p:sp>
        <p:sp>
          <p:nvSpPr>
            <p:cNvPr id="13398" name="AutoShape 8"/>
            <p:cNvSpPr>
              <a:spLocks noChangeArrowheads="1"/>
            </p:cNvSpPr>
            <p:nvPr/>
          </p:nvSpPr>
          <p:spPr bwMode="auto">
            <a:xfrm>
              <a:off x="3838" y="2041"/>
              <a:ext cx="599" cy="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/>
                <a:t>3 sec</a:t>
              </a:r>
            </a:p>
          </p:txBody>
        </p:sp>
        <p:pic>
          <p:nvPicPr>
            <p:cNvPr id="13399" name="Picture 9" descr="MC90044146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890"/>
              <a:ext cx="2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0" name="Picture 10" descr="MC900432648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72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1" name="Picture 11" descr="MC900432617[1]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891"/>
              <a:ext cx="18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2" name="Picture 12" descr="MC900432617[1]"/>
            <p:cNvPicPr>
              <a:picLocks noChangeAspect="1" noChangeArrowheads="1"/>
            </p:cNvPicPr>
            <p:nvPr/>
          </p:nvPicPr>
          <p:blipFill>
            <a:blip r:embed="rId6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1417"/>
              <a:ext cx="18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403" name="AutoShape 13"/>
            <p:cNvCxnSpPr>
              <a:cxnSpLocks noChangeShapeType="1"/>
              <a:stCxn id="13395" idx="0"/>
              <a:endCxn id="13396" idx="1"/>
            </p:cNvCxnSpPr>
            <p:nvPr/>
          </p:nvCxnSpPr>
          <p:spPr bwMode="auto">
            <a:xfrm rot="-5400000">
              <a:off x="3336" y="937"/>
              <a:ext cx="316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04" name="AutoShape 14"/>
            <p:cNvCxnSpPr>
              <a:cxnSpLocks noChangeShapeType="1"/>
              <a:stCxn id="13396" idx="3"/>
              <a:endCxn id="13397" idx="0"/>
            </p:cNvCxnSpPr>
            <p:nvPr/>
          </p:nvCxnSpPr>
          <p:spPr bwMode="auto">
            <a:xfrm>
              <a:off x="4444" y="1118"/>
              <a:ext cx="677" cy="341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05" name="AutoShape 15"/>
            <p:cNvCxnSpPr>
              <a:cxnSpLocks noChangeShapeType="1"/>
              <a:stCxn id="13397" idx="2"/>
              <a:endCxn id="13398" idx="3"/>
            </p:cNvCxnSpPr>
            <p:nvPr/>
          </p:nvCxnSpPr>
          <p:spPr bwMode="auto">
            <a:xfrm rot="5400000">
              <a:off x="4588" y="1687"/>
              <a:ext cx="390" cy="67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06" name="AutoShape 16"/>
            <p:cNvCxnSpPr>
              <a:cxnSpLocks noChangeShapeType="1"/>
              <a:stCxn id="13397" idx="1"/>
              <a:endCxn id="13394" idx="2"/>
            </p:cNvCxnSpPr>
            <p:nvPr/>
          </p:nvCxnSpPr>
          <p:spPr bwMode="auto">
            <a:xfrm rot="10800000">
              <a:off x="4286" y="1298"/>
              <a:ext cx="523" cy="347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07" name="AutoShape 17"/>
            <p:cNvCxnSpPr>
              <a:cxnSpLocks noChangeShapeType="1"/>
            </p:cNvCxnSpPr>
            <p:nvPr/>
          </p:nvCxnSpPr>
          <p:spPr bwMode="auto">
            <a:xfrm flipV="1">
              <a:off x="4150" y="1298"/>
              <a:ext cx="0" cy="729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08" name="AutoShape 18"/>
            <p:cNvCxnSpPr>
              <a:cxnSpLocks noChangeShapeType="1"/>
              <a:stCxn id="13398" idx="1"/>
              <a:endCxn id="13395" idx="2"/>
            </p:cNvCxnSpPr>
            <p:nvPr/>
          </p:nvCxnSpPr>
          <p:spPr bwMode="auto">
            <a:xfrm rot="10800000">
              <a:off x="3155" y="1807"/>
              <a:ext cx="677" cy="414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09" name="AutoShape 19"/>
            <p:cNvCxnSpPr>
              <a:cxnSpLocks noChangeShapeType="1"/>
            </p:cNvCxnSpPr>
            <p:nvPr/>
          </p:nvCxnSpPr>
          <p:spPr bwMode="auto">
            <a:xfrm>
              <a:off x="4006" y="1304"/>
              <a:ext cx="0" cy="73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410" name="Group 20"/>
            <p:cNvGrpSpPr>
              <a:grpSpLocks/>
            </p:cNvGrpSpPr>
            <p:nvPr/>
          </p:nvGrpSpPr>
          <p:grpSpPr bwMode="auto">
            <a:xfrm>
              <a:off x="3790" y="2305"/>
              <a:ext cx="265" cy="167"/>
              <a:chOff x="2245" y="3612"/>
              <a:chExt cx="500" cy="317"/>
            </a:xfrm>
          </p:grpSpPr>
          <p:pic>
            <p:nvPicPr>
              <p:cNvPr id="13482" name="Picture 21" descr="MC900432617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83" name="Picture 22" descr="MC900432617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84" name="Picture 23" descr="MC900432648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8" y="361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5" name="AutoShape 24"/>
              <p:cNvSpPr>
                <a:spLocks noChangeArrowheads="1"/>
              </p:cNvSpPr>
              <p:nvPr/>
            </p:nvSpPr>
            <p:spPr bwMode="auto">
              <a:xfrm>
                <a:off x="2290" y="3838"/>
                <a:ext cx="454" cy="91"/>
              </a:xfrm>
              <a:prstGeom prst="rtTriangl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13411" name="Group 25"/>
            <p:cNvGrpSpPr>
              <a:grpSpLocks/>
            </p:cNvGrpSpPr>
            <p:nvPr/>
          </p:nvGrpSpPr>
          <p:grpSpPr bwMode="auto">
            <a:xfrm>
              <a:off x="4613" y="1569"/>
              <a:ext cx="167" cy="168"/>
              <a:chOff x="975" y="1571"/>
              <a:chExt cx="317" cy="317"/>
            </a:xfrm>
          </p:grpSpPr>
          <p:sp>
            <p:nvSpPr>
              <p:cNvPr id="13467" name="Oval 26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8" name="Oval 27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9" name="AutoShape 28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0" name="AutoShape 29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1" name="AutoShape 30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72" name="AutoShape 31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3" name="AutoShape 32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4" name="AutoShape 33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5" name="AutoShape 34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76" name="AutoShape 35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77" name="AutoShape 36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8" name="AutoShape 37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79" name="AutoShape 38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80" name="Rectangle 39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81" name="Rectangle 40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sp>
          <p:nvSpPr>
            <p:cNvPr id="13412" name="AutoShape 41"/>
            <p:cNvSpPr>
              <a:spLocks noChangeArrowheads="1"/>
            </p:cNvSpPr>
            <p:nvPr/>
          </p:nvSpPr>
          <p:spPr bwMode="auto">
            <a:xfrm rot="-5400000">
              <a:off x="4282" y="902"/>
              <a:ext cx="1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0 h 21600"/>
                <a:gd name="T14" fmla="*/ 0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65" y="10785"/>
                  </a:moveTo>
                  <a:cubicBezTo>
                    <a:pt x="12065" y="10790"/>
                    <a:pt x="12066" y="10795"/>
                    <a:pt x="12066" y="10800"/>
                  </a:cubicBezTo>
                  <a:cubicBezTo>
                    <a:pt x="12066" y="11499"/>
                    <a:pt x="11499" y="12066"/>
                    <a:pt x="10800" y="12066"/>
                  </a:cubicBezTo>
                  <a:cubicBezTo>
                    <a:pt x="10100" y="12066"/>
                    <a:pt x="9534" y="11499"/>
                    <a:pt x="9534" y="10800"/>
                  </a:cubicBezTo>
                  <a:cubicBezTo>
                    <a:pt x="9533" y="10795"/>
                    <a:pt x="9534" y="10790"/>
                    <a:pt x="9534" y="10785"/>
                  </a:cubicBezTo>
                  <a:lnTo>
                    <a:pt x="0" y="10672"/>
                  </a:lnTo>
                  <a:cubicBezTo>
                    <a:pt x="0" y="10714"/>
                    <a:pt x="-1" y="1075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57"/>
                    <a:pt x="21599" y="10714"/>
                    <a:pt x="21599" y="10672"/>
                  </a:cubicBezTo>
                  <a:lnTo>
                    <a:pt x="12065" y="1078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4998"/>
                  </a:schemeClr>
                </a:gs>
                <a:gs pos="100000">
                  <a:schemeClr val="accent1">
                    <a:alpha val="64998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3413" name="Text Box 42"/>
            <p:cNvSpPr txBox="1">
              <a:spLocks noChangeArrowheads="1"/>
            </p:cNvSpPr>
            <p:nvPr/>
          </p:nvSpPr>
          <p:spPr bwMode="auto">
            <a:xfrm>
              <a:off x="3320" y="107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414" name="Text Box 43"/>
            <p:cNvSpPr txBox="1">
              <a:spLocks noChangeArrowheads="1"/>
            </p:cNvSpPr>
            <p:nvPr/>
          </p:nvSpPr>
          <p:spPr bwMode="auto">
            <a:xfrm>
              <a:off x="4876" y="105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415" name="Text Box 44"/>
            <p:cNvSpPr txBox="1">
              <a:spLocks noChangeArrowheads="1"/>
            </p:cNvSpPr>
            <p:nvPr/>
          </p:nvSpPr>
          <p:spPr bwMode="auto">
            <a:xfrm>
              <a:off x="4774" y="215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416" name="Text Box 45"/>
            <p:cNvSpPr txBox="1">
              <a:spLocks noChangeArrowheads="1"/>
            </p:cNvSpPr>
            <p:nvPr/>
          </p:nvSpPr>
          <p:spPr bwMode="auto">
            <a:xfrm>
              <a:off x="4196" y="164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417" name="Text Box 46"/>
            <p:cNvSpPr txBox="1">
              <a:spLocks noChangeArrowheads="1"/>
            </p:cNvSpPr>
            <p:nvPr/>
          </p:nvSpPr>
          <p:spPr bwMode="auto">
            <a:xfrm>
              <a:off x="4442" y="138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418" name="Text Box 47"/>
            <p:cNvSpPr txBox="1">
              <a:spLocks noChangeArrowheads="1"/>
            </p:cNvSpPr>
            <p:nvPr/>
          </p:nvSpPr>
          <p:spPr bwMode="auto">
            <a:xfrm>
              <a:off x="3898" y="164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419" name="Text Box 48"/>
            <p:cNvSpPr txBox="1">
              <a:spLocks noChangeArrowheads="1"/>
            </p:cNvSpPr>
            <p:nvPr/>
          </p:nvSpPr>
          <p:spPr bwMode="auto">
            <a:xfrm>
              <a:off x="3334" y="211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7</a:t>
              </a:r>
            </a:p>
          </p:txBody>
        </p:sp>
        <p:grpSp>
          <p:nvGrpSpPr>
            <p:cNvPr id="13420" name="Group 50"/>
            <p:cNvGrpSpPr>
              <a:grpSpLocks/>
            </p:cNvGrpSpPr>
            <p:nvPr/>
          </p:nvGrpSpPr>
          <p:grpSpPr bwMode="auto">
            <a:xfrm>
              <a:off x="4059" y="1797"/>
              <a:ext cx="168" cy="167"/>
              <a:chOff x="975" y="1571"/>
              <a:chExt cx="317" cy="317"/>
            </a:xfrm>
          </p:grpSpPr>
          <p:sp>
            <p:nvSpPr>
              <p:cNvPr id="13452" name="Oval 51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3" name="Oval 52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4" name="AutoShape 53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5" name="AutoShape 54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6" name="AutoShape 55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57" name="AutoShape 56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8" name="AutoShape 57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9" name="AutoShape 58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0" name="AutoShape 59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61" name="AutoShape 60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62" name="AutoShape 61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3" name="AutoShape 62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4" name="AutoShape 63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5" name="Rectangle 64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66" name="Rectangle 65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13421" name="Group 66"/>
            <p:cNvGrpSpPr>
              <a:grpSpLocks/>
            </p:cNvGrpSpPr>
            <p:nvPr/>
          </p:nvGrpSpPr>
          <p:grpSpPr bwMode="auto">
            <a:xfrm>
              <a:off x="3094" y="1246"/>
              <a:ext cx="167" cy="167"/>
              <a:chOff x="975" y="1571"/>
              <a:chExt cx="317" cy="317"/>
            </a:xfrm>
          </p:grpSpPr>
          <p:sp>
            <p:nvSpPr>
              <p:cNvPr id="13437" name="Oval 67"/>
              <p:cNvSpPr>
                <a:spLocks noChangeArrowheads="1"/>
              </p:cNvSpPr>
              <p:nvPr/>
            </p:nvSpPr>
            <p:spPr bwMode="auto">
              <a:xfrm>
                <a:off x="975" y="1571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8" name="Oval 68"/>
              <p:cNvSpPr>
                <a:spLocks noChangeArrowheads="1"/>
              </p:cNvSpPr>
              <p:nvPr/>
            </p:nvSpPr>
            <p:spPr bwMode="auto">
              <a:xfrm>
                <a:off x="982" y="1578"/>
                <a:ext cx="303" cy="303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9" name="AutoShape 69"/>
              <p:cNvSpPr>
                <a:spLocks noChangeArrowheads="1"/>
              </p:cNvSpPr>
              <p:nvPr/>
            </p:nvSpPr>
            <p:spPr bwMode="auto">
              <a:xfrm>
                <a:off x="1066" y="1670"/>
                <a:ext cx="127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0" name="AutoShape 70"/>
              <p:cNvSpPr>
                <a:spLocks noChangeArrowheads="1"/>
              </p:cNvSpPr>
              <p:nvPr/>
            </p:nvSpPr>
            <p:spPr bwMode="auto">
              <a:xfrm>
                <a:off x="1066" y="1627"/>
                <a:ext cx="127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1" name="AutoShape 71"/>
              <p:cNvSpPr>
                <a:spLocks noChangeArrowheads="1"/>
              </p:cNvSpPr>
              <p:nvPr/>
            </p:nvSpPr>
            <p:spPr bwMode="auto">
              <a:xfrm>
                <a:off x="1081" y="1677"/>
                <a:ext cx="98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7 w 21600"/>
                  <a:gd name="T13" fmla="*/ 3086 h 21600"/>
                  <a:gd name="T14" fmla="*/ 18073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42" name="AutoShape 72"/>
              <p:cNvSpPr>
                <a:spLocks noChangeArrowheads="1"/>
              </p:cNvSpPr>
              <p:nvPr/>
            </p:nvSpPr>
            <p:spPr bwMode="auto">
              <a:xfrm rot="5400000">
                <a:off x="1108" y="1642"/>
                <a:ext cx="43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3" name="AutoShape 73"/>
              <p:cNvSpPr>
                <a:spLocks noChangeArrowheads="1"/>
              </p:cNvSpPr>
              <p:nvPr/>
            </p:nvSpPr>
            <p:spPr bwMode="auto">
              <a:xfrm rot="1371808">
                <a:off x="1166" y="1670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4" name="AutoShape 74"/>
              <p:cNvSpPr>
                <a:spLocks noChangeArrowheads="1"/>
              </p:cNvSpPr>
              <p:nvPr/>
            </p:nvSpPr>
            <p:spPr bwMode="auto">
              <a:xfrm>
                <a:off x="1074" y="1663"/>
                <a:ext cx="42" cy="7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5" name="AutoShape 75"/>
              <p:cNvSpPr>
                <a:spLocks noChangeArrowheads="1"/>
              </p:cNvSpPr>
              <p:nvPr/>
            </p:nvSpPr>
            <p:spPr bwMode="auto">
              <a:xfrm rot="-5400000">
                <a:off x="1032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46" name="AutoShape 76"/>
              <p:cNvSpPr>
                <a:spLocks noChangeArrowheads="1"/>
              </p:cNvSpPr>
              <p:nvPr/>
            </p:nvSpPr>
            <p:spPr bwMode="auto">
              <a:xfrm rot="5400000">
                <a:off x="1130" y="1733"/>
                <a:ext cx="98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629 h 21600"/>
                  <a:gd name="T14" fmla="*/ 16971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47" name="AutoShape 77"/>
              <p:cNvSpPr>
                <a:spLocks noChangeArrowheads="1"/>
              </p:cNvSpPr>
              <p:nvPr/>
            </p:nvSpPr>
            <p:spPr bwMode="auto">
              <a:xfrm rot="-5400000">
                <a:off x="1115" y="1748"/>
                <a:ext cx="29" cy="98"/>
              </a:xfrm>
              <a:prstGeom prst="flowChartOnlineStora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8" name="AutoShape 78"/>
              <p:cNvSpPr>
                <a:spLocks noChangeArrowheads="1"/>
              </p:cNvSpPr>
              <p:nvPr/>
            </p:nvSpPr>
            <p:spPr bwMode="auto">
              <a:xfrm rot="2623345">
                <a:off x="1086" y="1746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49" name="AutoShape 79"/>
              <p:cNvSpPr>
                <a:spLocks noChangeArrowheads="1"/>
              </p:cNvSpPr>
              <p:nvPr/>
            </p:nvSpPr>
            <p:spPr bwMode="auto">
              <a:xfrm rot="-1436150">
                <a:off x="1165" y="1745"/>
                <a:ext cx="14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0" name="Rectangle 80"/>
              <p:cNvSpPr>
                <a:spLocks noChangeArrowheads="1"/>
              </p:cNvSpPr>
              <p:nvPr/>
            </p:nvSpPr>
            <p:spPr bwMode="auto">
              <a:xfrm rot="-2225202">
                <a:off x="1166" y="1755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51" name="Rectangle 81"/>
              <p:cNvSpPr>
                <a:spLocks noChangeArrowheads="1"/>
              </p:cNvSpPr>
              <p:nvPr/>
            </p:nvSpPr>
            <p:spPr bwMode="auto">
              <a:xfrm rot="2545327">
                <a:off x="1040" y="1670"/>
                <a:ext cx="9" cy="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  <p:grpSp>
          <p:nvGrpSpPr>
            <p:cNvPr id="13422" name="Group 82"/>
            <p:cNvGrpSpPr>
              <a:grpSpLocks/>
            </p:cNvGrpSpPr>
            <p:nvPr/>
          </p:nvGrpSpPr>
          <p:grpSpPr bwMode="auto">
            <a:xfrm>
              <a:off x="4483" y="1052"/>
              <a:ext cx="167" cy="167"/>
              <a:chOff x="3606" y="1207"/>
              <a:chExt cx="317" cy="317"/>
            </a:xfrm>
          </p:grpSpPr>
          <p:sp>
            <p:nvSpPr>
              <p:cNvPr id="13423" name="Oval 83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317" cy="317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24" name="Oval 84"/>
              <p:cNvSpPr>
                <a:spLocks noChangeArrowheads="1"/>
              </p:cNvSpPr>
              <p:nvPr/>
            </p:nvSpPr>
            <p:spPr bwMode="auto">
              <a:xfrm>
                <a:off x="3613" y="1214"/>
                <a:ext cx="303" cy="303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25" name="AutoShape 85"/>
              <p:cNvSpPr>
                <a:spLocks noChangeArrowheads="1"/>
              </p:cNvSpPr>
              <p:nvPr/>
            </p:nvSpPr>
            <p:spPr bwMode="auto">
              <a:xfrm>
                <a:off x="3697" y="1305"/>
                <a:ext cx="128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26" name="AutoShape 86"/>
              <p:cNvSpPr>
                <a:spLocks noChangeArrowheads="1"/>
              </p:cNvSpPr>
              <p:nvPr/>
            </p:nvSpPr>
            <p:spPr bwMode="auto">
              <a:xfrm>
                <a:off x="3697" y="1253"/>
                <a:ext cx="128" cy="162"/>
              </a:xfrm>
              <a:prstGeom prst="roundRect">
                <a:avLst>
                  <a:gd name="adj" fmla="val 2766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27" name="AutoShape 87"/>
              <p:cNvSpPr>
                <a:spLocks noChangeArrowheads="1"/>
              </p:cNvSpPr>
              <p:nvPr/>
            </p:nvSpPr>
            <p:spPr bwMode="auto">
              <a:xfrm>
                <a:off x="3711" y="1312"/>
                <a:ext cx="99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91 w 21600"/>
                  <a:gd name="T13" fmla="*/ 3086 h 21600"/>
                  <a:gd name="T14" fmla="*/ 18109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34" y="21600"/>
                    </a:lnTo>
                    <a:lnTo>
                      <a:pt x="1826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28" name="AutoShape 88"/>
              <p:cNvSpPr>
                <a:spLocks noChangeArrowheads="1"/>
              </p:cNvSpPr>
              <p:nvPr/>
            </p:nvSpPr>
            <p:spPr bwMode="auto">
              <a:xfrm rot="5400000">
                <a:off x="3739" y="1277"/>
                <a:ext cx="43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29" name="AutoShape 89"/>
              <p:cNvSpPr>
                <a:spLocks noChangeArrowheads="1"/>
              </p:cNvSpPr>
              <p:nvPr/>
            </p:nvSpPr>
            <p:spPr bwMode="auto">
              <a:xfrm rot="1371808">
                <a:off x="3798" y="1306"/>
                <a:ext cx="35" cy="6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0" name="AutoShape 90"/>
              <p:cNvSpPr>
                <a:spLocks noChangeArrowheads="1"/>
              </p:cNvSpPr>
              <p:nvPr/>
            </p:nvSpPr>
            <p:spPr bwMode="auto">
              <a:xfrm>
                <a:off x="3704" y="1298"/>
                <a:ext cx="43" cy="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1" name="AutoShape 91"/>
              <p:cNvSpPr>
                <a:spLocks noChangeArrowheads="1"/>
              </p:cNvSpPr>
              <p:nvPr/>
            </p:nvSpPr>
            <p:spPr bwMode="auto">
              <a:xfrm rot="-5400000">
                <a:off x="3661" y="1369"/>
                <a:ext cx="100" cy="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629 h 21600"/>
                  <a:gd name="T14" fmla="*/ 16848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32" name="AutoShape 92"/>
              <p:cNvSpPr>
                <a:spLocks noChangeArrowheads="1"/>
              </p:cNvSpPr>
              <p:nvPr/>
            </p:nvSpPr>
            <p:spPr bwMode="auto">
              <a:xfrm rot="5400000">
                <a:off x="3761" y="1369"/>
                <a:ext cx="100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52 w 21600"/>
                  <a:gd name="T13" fmla="*/ 4985 h 21600"/>
                  <a:gd name="T14" fmla="*/ 16848 w 21600"/>
                  <a:gd name="T15" fmla="*/ 16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748" y="21600"/>
                    </a:lnTo>
                    <a:lnTo>
                      <a:pt x="1585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3433" name="AutoShape 93"/>
              <p:cNvSpPr>
                <a:spLocks noChangeArrowheads="1"/>
              </p:cNvSpPr>
              <p:nvPr/>
            </p:nvSpPr>
            <p:spPr bwMode="auto">
              <a:xfrm rot="-5400000">
                <a:off x="3747" y="1383"/>
                <a:ext cx="27" cy="99"/>
              </a:xfrm>
              <a:prstGeom prst="flowChartOnlineStorag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4" name="AutoShape 94"/>
              <p:cNvSpPr>
                <a:spLocks noChangeArrowheads="1"/>
              </p:cNvSpPr>
              <p:nvPr/>
            </p:nvSpPr>
            <p:spPr bwMode="auto">
              <a:xfrm rot="2623345">
                <a:off x="3717" y="1382"/>
                <a:ext cx="22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5" name="AutoShape 95"/>
              <p:cNvSpPr>
                <a:spLocks noChangeArrowheads="1"/>
              </p:cNvSpPr>
              <p:nvPr/>
            </p:nvSpPr>
            <p:spPr bwMode="auto">
              <a:xfrm rot="-1436150">
                <a:off x="3795" y="1381"/>
                <a:ext cx="15" cy="6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  <p:sp>
            <p:nvSpPr>
              <p:cNvPr id="13436" name="Rectangle 96"/>
              <p:cNvSpPr>
                <a:spLocks noChangeArrowheads="1"/>
              </p:cNvSpPr>
              <p:nvPr/>
            </p:nvSpPr>
            <p:spPr bwMode="auto">
              <a:xfrm rot="-2225202">
                <a:off x="3797" y="1391"/>
                <a:ext cx="12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600"/>
                  </a:spcBef>
                  <a:spcAft>
                    <a:spcPts val="600"/>
                  </a:spcAft>
                  <a:buSzPct val="90000"/>
                  <a:buFont typeface="Wingdings" panose="05000000000000000000" pitchFamily="2" charset="2"/>
                  <a:buChar char="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8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ro-RO" altLang="en-US" sz="1800"/>
              </a:p>
            </p:txBody>
          </p:sp>
        </p:grpSp>
      </p:grpSp>
      <p:grpSp>
        <p:nvGrpSpPr>
          <p:cNvPr id="13318" name="Group 218"/>
          <p:cNvGrpSpPr>
            <a:grpSpLocks/>
          </p:cNvGrpSpPr>
          <p:nvPr/>
        </p:nvGrpSpPr>
        <p:grpSpPr bwMode="auto">
          <a:xfrm>
            <a:off x="1044575" y="4292600"/>
            <a:ext cx="7559675" cy="431800"/>
            <a:chOff x="431" y="2886"/>
            <a:chExt cx="4762" cy="272"/>
          </a:xfrm>
        </p:grpSpPr>
        <p:sp>
          <p:nvSpPr>
            <p:cNvPr id="13369" name="AutoShape 190"/>
            <p:cNvSpPr>
              <a:spLocks noChangeArrowheads="1"/>
            </p:cNvSpPr>
            <p:nvPr/>
          </p:nvSpPr>
          <p:spPr bwMode="auto">
            <a:xfrm>
              <a:off x="431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sp>
          <p:nvSpPr>
            <p:cNvPr id="13370" name="AutoShape 194"/>
            <p:cNvSpPr>
              <a:spLocks noChangeArrowheads="1"/>
            </p:cNvSpPr>
            <p:nvPr/>
          </p:nvSpPr>
          <p:spPr bwMode="auto">
            <a:xfrm>
              <a:off x="975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71" name="AutoShape 195"/>
            <p:cNvSpPr>
              <a:spLocks noChangeArrowheads="1"/>
            </p:cNvSpPr>
            <p:nvPr/>
          </p:nvSpPr>
          <p:spPr bwMode="auto">
            <a:xfrm>
              <a:off x="1519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15 sec</a:t>
              </a:r>
            </a:p>
          </p:txBody>
        </p:sp>
        <p:sp>
          <p:nvSpPr>
            <p:cNvPr id="13372" name="AutoShape 196"/>
            <p:cNvSpPr>
              <a:spLocks noChangeArrowheads="1"/>
            </p:cNvSpPr>
            <p:nvPr/>
          </p:nvSpPr>
          <p:spPr bwMode="auto">
            <a:xfrm>
              <a:off x="2064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 sec</a:t>
              </a:r>
            </a:p>
          </p:txBody>
        </p:sp>
        <p:sp>
          <p:nvSpPr>
            <p:cNvPr id="13373" name="AutoShape 197"/>
            <p:cNvSpPr>
              <a:spLocks noChangeArrowheads="1"/>
            </p:cNvSpPr>
            <p:nvPr/>
          </p:nvSpPr>
          <p:spPr bwMode="auto">
            <a:xfrm>
              <a:off x="2608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74" name="AutoShape 198"/>
            <p:cNvSpPr>
              <a:spLocks noChangeArrowheads="1"/>
            </p:cNvSpPr>
            <p:nvPr/>
          </p:nvSpPr>
          <p:spPr bwMode="auto">
            <a:xfrm>
              <a:off x="3152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15 sec</a:t>
              </a:r>
            </a:p>
          </p:txBody>
        </p:sp>
        <p:sp>
          <p:nvSpPr>
            <p:cNvPr id="13375" name="AutoShape 199"/>
            <p:cNvSpPr>
              <a:spLocks noChangeArrowheads="1"/>
            </p:cNvSpPr>
            <p:nvPr/>
          </p:nvSpPr>
          <p:spPr bwMode="auto">
            <a:xfrm>
              <a:off x="3697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76" name="AutoShape 200"/>
            <p:cNvSpPr>
              <a:spLocks noChangeArrowheads="1"/>
            </p:cNvSpPr>
            <p:nvPr/>
          </p:nvSpPr>
          <p:spPr bwMode="auto">
            <a:xfrm>
              <a:off x="4241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 sec</a:t>
              </a:r>
            </a:p>
          </p:txBody>
        </p:sp>
        <p:sp>
          <p:nvSpPr>
            <p:cNvPr id="13377" name="AutoShape 201"/>
            <p:cNvSpPr>
              <a:spLocks noChangeArrowheads="1"/>
            </p:cNvSpPr>
            <p:nvPr/>
          </p:nvSpPr>
          <p:spPr bwMode="auto">
            <a:xfrm>
              <a:off x="4785" y="2886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cxnSp>
          <p:nvCxnSpPr>
            <p:cNvPr id="13378" name="AutoShape 202"/>
            <p:cNvCxnSpPr>
              <a:cxnSpLocks noChangeShapeType="1"/>
              <a:stCxn id="13369" idx="3"/>
              <a:endCxn id="13370" idx="1"/>
            </p:cNvCxnSpPr>
            <p:nvPr/>
          </p:nvCxnSpPr>
          <p:spPr bwMode="auto">
            <a:xfrm>
              <a:off x="851" y="3022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9" name="AutoShape 203"/>
            <p:cNvCxnSpPr>
              <a:cxnSpLocks noChangeShapeType="1"/>
              <a:stCxn id="13370" idx="3"/>
              <a:endCxn id="13371" idx="1"/>
            </p:cNvCxnSpPr>
            <p:nvPr/>
          </p:nvCxnSpPr>
          <p:spPr bwMode="auto">
            <a:xfrm>
              <a:off x="1395" y="3022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80" name="AutoShape 204"/>
            <p:cNvCxnSpPr>
              <a:cxnSpLocks noChangeShapeType="1"/>
              <a:stCxn id="13371" idx="3"/>
              <a:endCxn id="13372" idx="1"/>
            </p:cNvCxnSpPr>
            <p:nvPr/>
          </p:nvCxnSpPr>
          <p:spPr bwMode="auto">
            <a:xfrm>
              <a:off x="1939" y="3022"/>
              <a:ext cx="113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81" name="AutoShape 205"/>
            <p:cNvCxnSpPr>
              <a:cxnSpLocks noChangeShapeType="1"/>
              <a:stCxn id="13372" idx="3"/>
              <a:endCxn id="13373" idx="1"/>
            </p:cNvCxnSpPr>
            <p:nvPr/>
          </p:nvCxnSpPr>
          <p:spPr bwMode="auto">
            <a:xfrm>
              <a:off x="2484" y="3022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82" name="AutoShape 206"/>
            <p:cNvCxnSpPr>
              <a:cxnSpLocks noChangeShapeType="1"/>
              <a:stCxn id="13373" idx="3"/>
              <a:endCxn id="13374" idx="1"/>
            </p:cNvCxnSpPr>
            <p:nvPr/>
          </p:nvCxnSpPr>
          <p:spPr bwMode="auto">
            <a:xfrm>
              <a:off x="3028" y="3022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83" name="AutoShape 207"/>
            <p:cNvCxnSpPr>
              <a:cxnSpLocks noChangeShapeType="1"/>
              <a:stCxn id="13374" idx="3"/>
              <a:endCxn id="13375" idx="1"/>
            </p:cNvCxnSpPr>
            <p:nvPr/>
          </p:nvCxnSpPr>
          <p:spPr bwMode="auto">
            <a:xfrm>
              <a:off x="3572" y="3022"/>
              <a:ext cx="113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84" name="AutoShape 208"/>
            <p:cNvCxnSpPr>
              <a:cxnSpLocks noChangeShapeType="1"/>
              <a:stCxn id="13375" idx="3"/>
              <a:endCxn id="13376" idx="1"/>
            </p:cNvCxnSpPr>
            <p:nvPr/>
          </p:nvCxnSpPr>
          <p:spPr bwMode="auto">
            <a:xfrm>
              <a:off x="4117" y="3022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85" name="AutoShape 209"/>
            <p:cNvCxnSpPr>
              <a:cxnSpLocks noChangeShapeType="1"/>
              <a:stCxn id="13376" idx="3"/>
              <a:endCxn id="13377" idx="1"/>
            </p:cNvCxnSpPr>
            <p:nvPr/>
          </p:nvCxnSpPr>
          <p:spPr bwMode="auto">
            <a:xfrm>
              <a:off x="4661" y="3022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86" name="Text Box 210"/>
            <p:cNvSpPr txBox="1">
              <a:spLocks noChangeArrowheads="1"/>
            </p:cNvSpPr>
            <p:nvPr/>
          </p:nvSpPr>
          <p:spPr bwMode="auto">
            <a:xfrm>
              <a:off x="884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87" name="Text Box 211"/>
            <p:cNvSpPr txBox="1">
              <a:spLocks noChangeArrowheads="1"/>
            </p:cNvSpPr>
            <p:nvPr/>
          </p:nvSpPr>
          <p:spPr bwMode="auto">
            <a:xfrm>
              <a:off x="1429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88" name="Text Box 212"/>
            <p:cNvSpPr txBox="1">
              <a:spLocks noChangeArrowheads="1"/>
            </p:cNvSpPr>
            <p:nvPr/>
          </p:nvSpPr>
          <p:spPr bwMode="auto">
            <a:xfrm>
              <a:off x="1973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389" name="Text Box 213"/>
            <p:cNvSpPr txBox="1">
              <a:spLocks noChangeArrowheads="1"/>
            </p:cNvSpPr>
            <p:nvPr/>
          </p:nvSpPr>
          <p:spPr bwMode="auto">
            <a:xfrm>
              <a:off x="2517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390" name="Text Box 214"/>
            <p:cNvSpPr txBox="1">
              <a:spLocks noChangeArrowheads="1"/>
            </p:cNvSpPr>
            <p:nvPr/>
          </p:nvSpPr>
          <p:spPr bwMode="auto">
            <a:xfrm>
              <a:off x="3061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91" name="Text Box 215"/>
            <p:cNvSpPr txBox="1">
              <a:spLocks noChangeArrowheads="1"/>
            </p:cNvSpPr>
            <p:nvPr/>
          </p:nvSpPr>
          <p:spPr bwMode="auto">
            <a:xfrm>
              <a:off x="3606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392" name="Text Box 216"/>
            <p:cNvSpPr txBox="1">
              <a:spLocks noChangeArrowheads="1"/>
            </p:cNvSpPr>
            <p:nvPr/>
          </p:nvSpPr>
          <p:spPr bwMode="auto">
            <a:xfrm>
              <a:off x="4150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93" name="Text Box 217"/>
            <p:cNvSpPr txBox="1">
              <a:spLocks noChangeArrowheads="1"/>
            </p:cNvSpPr>
            <p:nvPr/>
          </p:nvSpPr>
          <p:spPr bwMode="auto">
            <a:xfrm>
              <a:off x="4694" y="28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13319" name="Group 272"/>
          <p:cNvGrpSpPr>
            <a:grpSpLocks/>
          </p:cNvGrpSpPr>
          <p:nvPr/>
        </p:nvGrpSpPr>
        <p:grpSpPr bwMode="auto">
          <a:xfrm>
            <a:off x="1046163" y="5084763"/>
            <a:ext cx="6696075" cy="1081087"/>
            <a:chOff x="476" y="2704"/>
            <a:chExt cx="4218" cy="681"/>
          </a:xfrm>
        </p:grpSpPr>
        <p:sp>
          <p:nvSpPr>
            <p:cNvPr id="13334" name="AutoShape 221"/>
            <p:cNvSpPr>
              <a:spLocks noChangeArrowheads="1"/>
            </p:cNvSpPr>
            <p:nvPr/>
          </p:nvSpPr>
          <p:spPr bwMode="auto">
            <a:xfrm>
              <a:off x="476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sp>
          <p:nvSpPr>
            <p:cNvPr id="13335" name="AutoShape 222"/>
            <p:cNvSpPr>
              <a:spLocks noChangeArrowheads="1"/>
            </p:cNvSpPr>
            <p:nvPr/>
          </p:nvSpPr>
          <p:spPr bwMode="auto">
            <a:xfrm>
              <a:off x="1020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36" name="AutoShape 223"/>
            <p:cNvSpPr>
              <a:spLocks noChangeArrowheads="1"/>
            </p:cNvSpPr>
            <p:nvPr/>
          </p:nvSpPr>
          <p:spPr bwMode="auto">
            <a:xfrm>
              <a:off x="1564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15 sec</a:t>
              </a:r>
            </a:p>
          </p:txBody>
        </p:sp>
        <p:sp>
          <p:nvSpPr>
            <p:cNvPr id="13337" name="AutoShape 224"/>
            <p:cNvSpPr>
              <a:spLocks noChangeArrowheads="1"/>
            </p:cNvSpPr>
            <p:nvPr/>
          </p:nvSpPr>
          <p:spPr bwMode="auto">
            <a:xfrm>
              <a:off x="2109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38" name="AutoShape 225"/>
            <p:cNvSpPr>
              <a:spLocks noChangeArrowheads="1"/>
            </p:cNvSpPr>
            <p:nvPr/>
          </p:nvSpPr>
          <p:spPr bwMode="auto">
            <a:xfrm>
              <a:off x="2653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 sec</a:t>
              </a:r>
            </a:p>
          </p:txBody>
        </p:sp>
        <p:sp>
          <p:nvSpPr>
            <p:cNvPr id="13339" name="AutoShape 226"/>
            <p:cNvSpPr>
              <a:spLocks noChangeArrowheads="1"/>
            </p:cNvSpPr>
            <p:nvPr/>
          </p:nvSpPr>
          <p:spPr bwMode="auto">
            <a:xfrm>
              <a:off x="3197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40" name="AutoShape 227"/>
            <p:cNvSpPr>
              <a:spLocks noChangeArrowheads="1"/>
            </p:cNvSpPr>
            <p:nvPr/>
          </p:nvSpPr>
          <p:spPr bwMode="auto">
            <a:xfrm>
              <a:off x="3742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 sec</a:t>
              </a:r>
            </a:p>
          </p:txBody>
        </p:sp>
        <p:sp>
          <p:nvSpPr>
            <p:cNvPr id="13341" name="AutoShape 228"/>
            <p:cNvSpPr>
              <a:spLocks noChangeArrowheads="1"/>
            </p:cNvSpPr>
            <p:nvPr/>
          </p:nvSpPr>
          <p:spPr bwMode="auto">
            <a:xfrm>
              <a:off x="4286" y="3113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cxnSp>
          <p:nvCxnSpPr>
            <p:cNvPr id="13342" name="AutoShape 230"/>
            <p:cNvCxnSpPr>
              <a:cxnSpLocks noChangeShapeType="1"/>
              <a:stCxn id="13334" idx="3"/>
              <a:endCxn id="13335" idx="1"/>
            </p:cNvCxnSpPr>
            <p:nvPr/>
          </p:nvCxnSpPr>
          <p:spPr bwMode="auto">
            <a:xfrm>
              <a:off x="896" y="3249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3" name="AutoShape 231"/>
            <p:cNvCxnSpPr>
              <a:cxnSpLocks noChangeShapeType="1"/>
              <a:stCxn id="13335" idx="3"/>
              <a:endCxn id="13336" idx="1"/>
            </p:cNvCxnSpPr>
            <p:nvPr/>
          </p:nvCxnSpPr>
          <p:spPr bwMode="auto">
            <a:xfrm>
              <a:off x="1440" y="3249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4" name="AutoShape 232"/>
            <p:cNvCxnSpPr>
              <a:cxnSpLocks noChangeShapeType="1"/>
              <a:stCxn id="13336" idx="3"/>
              <a:endCxn id="13337" idx="1"/>
            </p:cNvCxnSpPr>
            <p:nvPr/>
          </p:nvCxnSpPr>
          <p:spPr bwMode="auto">
            <a:xfrm>
              <a:off x="1984" y="3249"/>
              <a:ext cx="113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5" name="AutoShape 233"/>
            <p:cNvCxnSpPr>
              <a:cxnSpLocks noChangeShapeType="1"/>
              <a:stCxn id="13337" idx="3"/>
              <a:endCxn id="13338" idx="1"/>
            </p:cNvCxnSpPr>
            <p:nvPr/>
          </p:nvCxnSpPr>
          <p:spPr bwMode="auto">
            <a:xfrm>
              <a:off x="2529" y="3249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6" name="AutoShape 234"/>
            <p:cNvCxnSpPr>
              <a:cxnSpLocks noChangeShapeType="1"/>
              <a:stCxn id="13338" idx="3"/>
              <a:endCxn id="13339" idx="1"/>
            </p:cNvCxnSpPr>
            <p:nvPr/>
          </p:nvCxnSpPr>
          <p:spPr bwMode="auto">
            <a:xfrm>
              <a:off x="3073" y="3249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7" name="AutoShape 235"/>
            <p:cNvCxnSpPr>
              <a:cxnSpLocks noChangeShapeType="1"/>
              <a:stCxn id="13339" idx="3"/>
              <a:endCxn id="13340" idx="1"/>
            </p:cNvCxnSpPr>
            <p:nvPr/>
          </p:nvCxnSpPr>
          <p:spPr bwMode="auto">
            <a:xfrm>
              <a:off x="3617" y="3249"/>
              <a:ext cx="113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8" name="AutoShape 236"/>
            <p:cNvCxnSpPr>
              <a:cxnSpLocks noChangeShapeType="1"/>
              <a:stCxn id="13340" idx="3"/>
              <a:endCxn id="13341" idx="1"/>
            </p:cNvCxnSpPr>
            <p:nvPr/>
          </p:nvCxnSpPr>
          <p:spPr bwMode="auto">
            <a:xfrm>
              <a:off x="4162" y="3249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9" name="Text Box 238"/>
            <p:cNvSpPr txBox="1">
              <a:spLocks noChangeArrowheads="1"/>
            </p:cNvSpPr>
            <p:nvPr/>
          </p:nvSpPr>
          <p:spPr bwMode="auto">
            <a:xfrm>
              <a:off x="929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50" name="Text Box 239"/>
            <p:cNvSpPr txBox="1">
              <a:spLocks noChangeArrowheads="1"/>
            </p:cNvSpPr>
            <p:nvPr/>
          </p:nvSpPr>
          <p:spPr bwMode="auto">
            <a:xfrm>
              <a:off x="1474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51" name="Text Box 240"/>
            <p:cNvSpPr txBox="1">
              <a:spLocks noChangeArrowheads="1"/>
            </p:cNvSpPr>
            <p:nvPr/>
          </p:nvSpPr>
          <p:spPr bwMode="auto">
            <a:xfrm>
              <a:off x="2018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352" name="Text Box 241"/>
            <p:cNvSpPr txBox="1">
              <a:spLocks noChangeArrowheads="1"/>
            </p:cNvSpPr>
            <p:nvPr/>
          </p:nvSpPr>
          <p:spPr bwMode="auto">
            <a:xfrm>
              <a:off x="2562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53" name="Text Box 242"/>
            <p:cNvSpPr txBox="1">
              <a:spLocks noChangeArrowheads="1"/>
            </p:cNvSpPr>
            <p:nvPr/>
          </p:nvSpPr>
          <p:spPr bwMode="auto">
            <a:xfrm>
              <a:off x="3106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354" name="Text Box 243"/>
            <p:cNvSpPr txBox="1">
              <a:spLocks noChangeArrowheads="1"/>
            </p:cNvSpPr>
            <p:nvPr/>
          </p:nvSpPr>
          <p:spPr bwMode="auto">
            <a:xfrm>
              <a:off x="3651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55" name="Text Box 244"/>
            <p:cNvSpPr txBox="1">
              <a:spLocks noChangeArrowheads="1"/>
            </p:cNvSpPr>
            <p:nvPr/>
          </p:nvSpPr>
          <p:spPr bwMode="auto">
            <a:xfrm>
              <a:off x="4195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3356" name="AutoShape 247"/>
            <p:cNvSpPr>
              <a:spLocks noChangeArrowheads="1"/>
            </p:cNvSpPr>
            <p:nvPr/>
          </p:nvSpPr>
          <p:spPr bwMode="auto">
            <a:xfrm>
              <a:off x="476" y="2704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sp>
          <p:nvSpPr>
            <p:cNvPr id="13357" name="AutoShape 248"/>
            <p:cNvSpPr>
              <a:spLocks noChangeArrowheads="1"/>
            </p:cNvSpPr>
            <p:nvPr/>
          </p:nvSpPr>
          <p:spPr bwMode="auto">
            <a:xfrm>
              <a:off x="1020" y="2704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30 min</a:t>
              </a:r>
            </a:p>
          </p:txBody>
        </p:sp>
        <p:sp>
          <p:nvSpPr>
            <p:cNvPr id="13358" name="AutoShape 249"/>
            <p:cNvSpPr>
              <a:spLocks noChangeArrowheads="1"/>
            </p:cNvSpPr>
            <p:nvPr/>
          </p:nvSpPr>
          <p:spPr bwMode="auto">
            <a:xfrm>
              <a:off x="1564" y="2704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ON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15 sec</a:t>
              </a:r>
            </a:p>
          </p:txBody>
        </p:sp>
        <p:sp>
          <p:nvSpPr>
            <p:cNvPr id="13359" name="AutoShape 250"/>
            <p:cNvSpPr>
              <a:spLocks noChangeArrowheads="1"/>
            </p:cNvSpPr>
            <p:nvPr/>
          </p:nvSpPr>
          <p:spPr bwMode="auto">
            <a:xfrm>
              <a:off x="2109" y="2704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Fade out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3 sec</a:t>
              </a:r>
            </a:p>
          </p:txBody>
        </p:sp>
        <p:sp>
          <p:nvSpPr>
            <p:cNvPr id="13360" name="AutoShape 251"/>
            <p:cNvSpPr>
              <a:spLocks noChangeArrowheads="1"/>
            </p:cNvSpPr>
            <p:nvPr/>
          </p:nvSpPr>
          <p:spPr bwMode="auto">
            <a:xfrm>
              <a:off x="2653" y="2704"/>
              <a:ext cx="408" cy="2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OFF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000" b="1"/>
                <a:t>(Default)</a:t>
              </a:r>
            </a:p>
          </p:txBody>
        </p:sp>
        <p:cxnSp>
          <p:nvCxnSpPr>
            <p:cNvPr id="13361" name="AutoShape 256"/>
            <p:cNvCxnSpPr>
              <a:cxnSpLocks noChangeShapeType="1"/>
              <a:stCxn id="13356" idx="3"/>
              <a:endCxn id="13357" idx="1"/>
            </p:cNvCxnSpPr>
            <p:nvPr/>
          </p:nvCxnSpPr>
          <p:spPr bwMode="auto">
            <a:xfrm>
              <a:off x="896" y="2840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62" name="AutoShape 257"/>
            <p:cNvCxnSpPr>
              <a:cxnSpLocks noChangeShapeType="1"/>
              <a:stCxn id="13357" idx="3"/>
              <a:endCxn id="13358" idx="1"/>
            </p:cNvCxnSpPr>
            <p:nvPr/>
          </p:nvCxnSpPr>
          <p:spPr bwMode="auto">
            <a:xfrm>
              <a:off x="1440" y="2840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63" name="AutoShape 258"/>
            <p:cNvCxnSpPr>
              <a:cxnSpLocks noChangeShapeType="1"/>
              <a:stCxn id="13358" idx="3"/>
              <a:endCxn id="13359" idx="1"/>
            </p:cNvCxnSpPr>
            <p:nvPr/>
          </p:nvCxnSpPr>
          <p:spPr bwMode="auto">
            <a:xfrm>
              <a:off x="1984" y="2840"/>
              <a:ext cx="113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64" name="AutoShape 259"/>
            <p:cNvCxnSpPr>
              <a:cxnSpLocks noChangeShapeType="1"/>
              <a:stCxn id="13359" idx="3"/>
              <a:endCxn id="13360" idx="1"/>
            </p:cNvCxnSpPr>
            <p:nvPr/>
          </p:nvCxnSpPr>
          <p:spPr bwMode="auto">
            <a:xfrm>
              <a:off x="2529" y="2840"/>
              <a:ext cx="112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65" name="Text Box 264"/>
            <p:cNvSpPr txBox="1">
              <a:spLocks noChangeArrowheads="1"/>
            </p:cNvSpPr>
            <p:nvPr/>
          </p:nvSpPr>
          <p:spPr bwMode="auto">
            <a:xfrm>
              <a:off x="929" y="270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66" name="Text Box 265"/>
            <p:cNvSpPr txBox="1">
              <a:spLocks noChangeArrowheads="1"/>
            </p:cNvSpPr>
            <p:nvPr/>
          </p:nvSpPr>
          <p:spPr bwMode="auto">
            <a:xfrm>
              <a:off x="1474" y="270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67" name="Text Box 266"/>
            <p:cNvSpPr txBox="1">
              <a:spLocks noChangeArrowheads="1"/>
            </p:cNvSpPr>
            <p:nvPr/>
          </p:nvSpPr>
          <p:spPr bwMode="auto">
            <a:xfrm>
              <a:off x="2018" y="270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368" name="Text Box 267"/>
            <p:cNvSpPr txBox="1">
              <a:spLocks noChangeArrowheads="1"/>
            </p:cNvSpPr>
            <p:nvPr/>
          </p:nvSpPr>
          <p:spPr bwMode="auto">
            <a:xfrm>
              <a:off x="2562" y="270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3320" name="AutoShape 273"/>
          <p:cNvSpPr>
            <a:spLocks/>
          </p:cNvSpPr>
          <p:nvPr/>
        </p:nvSpPr>
        <p:spPr bwMode="auto">
          <a:xfrm rot="10800000">
            <a:off x="746125" y="5013325"/>
            <a:ext cx="146050" cy="1223963"/>
          </a:xfrm>
          <a:prstGeom prst="rightBrace">
            <a:avLst>
              <a:gd name="adj1" fmla="val 6983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13321" name="AutoShape 274"/>
          <p:cNvSpPr>
            <a:spLocks/>
          </p:cNvSpPr>
          <p:nvPr/>
        </p:nvSpPr>
        <p:spPr bwMode="auto">
          <a:xfrm rot="10800000">
            <a:off x="746125" y="4149725"/>
            <a:ext cx="146050" cy="647700"/>
          </a:xfrm>
          <a:prstGeom prst="rightBrace">
            <a:avLst>
              <a:gd name="adj1" fmla="val 3695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o-RO" altLang="en-US" sz="1800"/>
          </a:p>
        </p:txBody>
      </p:sp>
      <p:sp>
        <p:nvSpPr>
          <p:cNvPr id="13322" name="Rectangle 277"/>
          <p:cNvSpPr>
            <a:spLocks noGrp="1" noChangeArrowheads="1"/>
          </p:cNvSpPr>
          <p:nvPr>
            <p:ph type="body" idx="1"/>
          </p:nvPr>
        </p:nvSpPr>
        <p:spPr>
          <a:xfrm>
            <a:off x="541338" y="1447800"/>
            <a:ext cx="3670300" cy="757238"/>
          </a:xfrm>
          <a:noFill/>
        </p:spPr>
        <p:txBody>
          <a:bodyPr/>
          <a:lstStyle/>
          <a:p>
            <a:r>
              <a:rPr lang="en-US" altLang="en-US" sz="1800" smtClean="0"/>
              <a:t>One transaction flowchart</a:t>
            </a:r>
          </a:p>
          <a:p>
            <a:r>
              <a:rPr lang="en-US" altLang="en-US" sz="1800" smtClean="0"/>
              <a:t>1 path = 1 test specification</a:t>
            </a:r>
          </a:p>
        </p:txBody>
      </p:sp>
      <p:sp>
        <p:nvSpPr>
          <p:cNvPr id="13323" name="Text Box 278"/>
          <p:cNvSpPr txBox="1">
            <a:spLocks noChangeArrowheads="1"/>
          </p:cNvSpPr>
          <p:nvPr/>
        </p:nvSpPr>
        <p:spPr bwMode="auto">
          <a:xfrm>
            <a:off x="539750" y="4310063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A</a:t>
            </a:r>
          </a:p>
        </p:txBody>
      </p:sp>
      <p:sp>
        <p:nvSpPr>
          <p:cNvPr id="13324" name="Text Box 279"/>
          <p:cNvSpPr txBox="1">
            <a:spLocks noChangeArrowheads="1"/>
          </p:cNvSpPr>
          <p:nvPr/>
        </p:nvSpPr>
        <p:spPr bwMode="auto">
          <a:xfrm>
            <a:off x="539750" y="5489575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B</a:t>
            </a:r>
          </a:p>
        </p:txBody>
      </p:sp>
      <p:sp>
        <p:nvSpPr>
          <p:cNvPr id="13325" name="Text Box 280"/>
          <p:cNvSpPr txBox="1">
            <a:spLocks noChangeArrowheads="1"/>
          </p:cNvSpPr>
          <p:nvPr/>
        </p:nvSpPr>
        <p:spPr bwMode="auto">
          <a:xfrm>
            <a:off x="681038" y="3568700"/>
            <a:ext cx="3014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/>
              <a:t>A = an example of a single path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1"/>
              <a:t>B = an example of a combination of paths</a:t>
            </a:r>
          </a:p>
        </p:txBody>
      </p:sp>
      <p:sp>
        <p:nvSpPr>
          <p:cNvPr id="13326" name="Rectangle 282"/>
          <p:cNvSpPr>
            <a:spLocks noChangeArrowheads="1"/>
          </p:cNvSpPr>
          <p:nvPr/>
        </p:nvSpPr>
        <p:spPr bwMode="auto">
          <a:xfrm>
            <a:off x="541338" y="2349500"/>
            <a:ext cx="3670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Many paths or combinations of paths to be tested</a:t>
            </a:r>
          </a:p>
        </p:txBody>
      </p:sp>
      <p:sp>
        <p:nvSpPr>
          <p:cNvPr id="13327" name="Rectangle 282"/>
          <p:cNvSpPr>
            <a:spLocks noChangeArrowheads="1"/>
          </p:cNvSpPr>
          <p:nvPr/>
        </p:nvSpPr>
        <p:spPr bwMode="auto">
          <a:xfrm>
            <a:off x="539750" y="3070225"/>
            <a:ext cx="3670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Q: what if a path fails?</a:t>
            </a:r>
          </a:p>
        </p:txBody>
      </p:sp>
      <p:grpSp>
        <p:nvGrpSpPr>
          <p:cNvPr id="13328" name="Group 168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3332" name="TextBox 16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3333" name="TextBox 17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3329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3330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3331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/>
          <a:stretch>
            <a:fillRect/>
          </a:stretch>
        </p:blipFill>
        <p:spPr bwMode="auto">
          <a:xfrm>
            <a:off x="0" y="1773238"/>
            <a:ext cx="37226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br>
              <a:rPr lang="en-US" altLang="en-US" smtClean="0"/>
            </a:br>
            <a:r>
              <a:rPr lang="en-US" altLang="en-US" b="0" smtClean="0"/>
              <a:t>Testing Techniques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Transaction Flow Modeling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All Round-Trip Paths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Loop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Data Flow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Equivalence Partitioning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Boundary Value Analysis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Regression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Negative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Guessing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Error Handling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Recovery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Load Testing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79388" y="6453188"/>
            <a:ext cx="8945562" cy="400050"/>
            <a:chOff x="179512" y="6453336"/>
            <a:chExt cx="8945958" cy="400110"/>
          </a:xfrm>
        </p:grpSpPr>
        <p:sp>
          <p:nvSpPr>
            <p:cNvPr id="15369" name="TextBox 6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70" name="TextBox 7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179388" y="6237288"/>
            <a:ext cx="8945562" cy="623887"/>
            <a:chOff x="179512" y="6453336"/>
            <a:chExt cx="8945958" cy="400110"/>
          </a:xfrm>
        </p:grpSpPr>
        <p:sp>
          <p:nvSpPr>
            <p:cNvPr id="15367" name="TextBox 19"/>
            <p:cNvSpPr txBox="1">
              <a:spLocks noChangeArrowheads="1"/>
            </p:cNvSpPr>
            <p:nvPr/>
          </p:nvSpPr>
          <p:spPr bwMode="auto">
            <a:xfrm>
              <a:off x="179512" y="6525344"/>
              <a:ext cx="36724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68" name="TextBox 20"/>
            <p:cNvSpPr txBox="1">
              <a:spLocks noChangeArrowheads="1"/>
            </p:cNvSpPr>
            <p:nvPr/>
          </p:nvSpPr>
          <p:spPr bwMode="auto">
            <a:xfrm>
              <a:off x="5453062" y="6453336"/>
              <a:ext cx="367240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à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Test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0F2364"/>
      </a:dk2>
      <a:lt2>
        <a:srgbClr val="6A7A86"/>
      </a:lt2>
      <a:accent1>
        <a:srgbClr val="D17A0D"/>
      </a:accent1>
      <a:accent2>
        <a:srgbClr val="DEE4E7"/>
      </a:accent2>
      <a:accent3>
        <a:srgbClr val="FFFFFF"/>
      </a:accent3>
      <a:accent4>
        <a:srgbClr val="000000"/>
      </a:accent4>
      <a:accent5>
        <a:srgbClr val="E5BEAA"/>
      </a:accent5>
      <a:accent6>
        <a:srgbClr val="C9CFD1"/>
      </a:accent6>
      <a:hlink>
        <a:srgbClr val="F1D7B7"/>
      </a:hlink>
      <a:folHlink>
        <a:srgbClr val="FFC8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F2364"/>
        </a:dk2>
        <a:lt2>
          <a:srgbClr val="6A7A86"/>
        </a:lt2>
        <a:accent1>
          <a:srgbClr val="D17A0D"/>
        </a:accent1>
        <a:accent2>
          <a:srgbClr val="DEE4E7"/>
        </a:accent2>
        <a:accent3>
          <a:srgbClr val="FFFFFF"/>
        </a:accent3>
        <a:accent4>
          <a:srgbClr val="000000"/>
        </a:accent4>
        <a:accent5>
          <a:srgbClr val="E5BEAA"/>
        </a:accent5>
        <a:accent6>
          <a:srgbClr val="C9CFD1"/>
        </a:accent6>
        <a:hlink>
          <a:srgbClr val="DCB257"/>
        </a:hlink>
        <a:folHlink>
          <a:srgbClr val="FF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2953</Words>
  <Application>Microsoft Office PowerPoint</Application>
  <PresentationFormat>On-screen Show (4:3)</PresentationFormat>
  <Paragraphs>929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Wingdings</vt:lpstr>
      <vt:lpstr>ITC Bookman</vt:lpstr>
      <vt:lpstr>1_Standarddesign</vt:lpstr>
      <vt:lpstr>5. Testing Techniques</vt:lpstr>
      <vt:lpstr>What is testing?</vt:lpstr>
      <vt:lpstr>Why do we need a technique?</vt:lpstr>
      <vt:lpstr>Example: Car interior lighting system Customer requirements</vt:lpstr>
      <vt:lpstr>Example: Car interior lighting system Automotive requirements</vt:lpstr>
      <vt:lpstr>Summary Testing Techniques</vt:lpstr>
      <vt:lpstr>Transaction Flow Modeling Technique’s Description</vt:lpstr>
      <vt:lpstr>Transaction Flow Modeling Technique’s Implementation Example</vt:lpstr>
      <vt:lpstr>Summary Testing Techniques</vt:lpstr>
      <vt:lpstr>All Round-Trip Paths Technique’s Description</vt:lpstr>
      <vt:lpstr>All Round-Trip Paths Technique’s Implementation Example</vt:lpstr>
      <vt:lpstr>Summary Testing Techniques</vt:lpstr>
      <vt:lpstr>Loop Testing Technique’s Description</vt:lpstr>
      <vt:lpstr>Loop Testing Technique’s Implementation Example</vt:lpstr>
      <vt:lpstr>Summary Testing Techniques</vt:lpstr>
      <vt:lpstr>Data Flow Testing Technique’s Description</vt:lpstr>
      <vt:lpstr>Data Flow Testing Technique’s Implementation Example</vt:lpstr>
      <vt:lpstr>PowerPoint Presentation</vt:lpstr>
      <vt:lpstr>Summary Testing Techniques</vt:lpstr>
      <vt:lpstr>Equivalence Partitioning Technique’s Description</vt:lpstr>
      <vt:lpstr>Equivalence Partitioning Technique’s Implementation Example</vt:lpstr>
      <vt:lpstr>Summary Testing Techniques</vt:lpstr>
      <vt:lpstr>Boundary Value Analysis Technique’s Description</vt:lpstr>
      <vt:lpstr>Boundary Value Analysis Technique’s Implementation Example</vt:lpstr>
      <vt:lpstr>Summary Testing Techniques</vt:lpstr>
      <vt:lpstr>Regression Testing Technique’s Description</vt:lpstr>
      <vt:lpstr>Regression Testing Technique’s Implementation Example</vt:lpstr>
      <vt:lpstr>Positive vs. Negative Testing Techniques comparison</vt:lpstr>
      <vt:lpstr>Summary Testing Techniques</vt:lpstr>
      <vt:lpstr>Negative Testing Technique’s Description</vt:lpstr>
      <vt:lpstr>Negative Testing Technique’s Implementation Example</vt:lpstr>
      <vt:lpstr>Summary Testing Techniques</vt:lpstr>
      <vt:lpstr>Error Guessing Technique’s Description</vt:lpstr>
      <vt:lpstr>Error Guessing Technique’s Implementation Example</vt:lpstr>
      <vt:lpstr>Summary Testing Techniques</vt:lpstr>
      <vt:lpstr>Error Handling Testing Technique’s Description</vt:lpstr>
      <vt:lpstr>Error Handling Testing Technique’s Implementation Example</vt:lpstr>
      <vt:lpstr>Summary Testing Techniques</vt:lpstr>
      <vt:lpstr>Recovery Testing Technique’s Description</vt:lpstr>
      <vt:lpstr>Recovery Testing  Technique’s Implementation Example</vt:lpstr>
      <vt:lpstr>Summary Testing Techniques</vt:lpstr>
      <vt:lpstr>Stress Testing Technique’s Description</vt:lpstr>
      <vt:lpstr>Stress Testing  Technique’s Implementation Example</vt:lpstr>
      <vt:lpstr>Summary Testing Techniques</vt:lpstr>
      <vt:lpstr>Load Testing Technique’s Description</vt:lpstr>
      <vt:lpstr>Load Testing  Technique’s Implementation Example</vt:lpstr>
      <vt:lpstr>Summary Testing Techniques</vt:lpstr>
    </vt:vector>
  </TitlesOfParts>
  <Manager>Rainer Drepper (VG-MK2)</Manager>
  <Company>Hella KG Hueck &amp; Co.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prezentarii</dc:title>
  <dc:subject>Stand 13.12.2002</dc:subject>
  <dc:creator>NST-Z1</dc:creator>
  <cp:lastModifiedBy>Razvan Bogdan</cp:lastModifiedBy>
  <cp:revision>569</cp:revision>
  <cp:lastPrinted>2016-01-29T15:27:29Z</cp:lastPrinted>
  <dcterms:created xsi:type="dcterms:W3CDTF">2004-03-05T09:30:03Z</dcterms:created>
  <dcterms:modified xsi:type="dcterms:W3CDTF">2016-02-03T10:14:34Z</dcterms:modified>
  <cp:contentStatus/>
</cp:coreProperties>
</file>