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04" r:id="rId1"/>
  </p:sldMasterIdLst>
  <p:notesMasterIdLst>
    <p:notesMasterId r:id="rId69"/>
  </p:notesMasterIdLst>
  <p:handoutMasterIdLst>
    <p:handoutMasterId r:id="rId70"/>
  </p:handoutMasterIdLst>
  <p:sldIdLst>
    <p:sldId id="412" r:id="rId2"/>
    <p:sldId id="507" r:id="rId3"/>
    <p:sldId id="508" r:id="rId4"/>
    <p:sldId id="509" r:id="rId5"/>
    <p:sldId id="510" r:id="rId6"/>
    <p:sldId id="511" r:id="rId7"/>
    <p:sldId id="512" r:id="rId8"/>
    <p:sldId id="513" r:id="rId9"/>
    <p:sldId id="514" r:id="rId10"/>
    <p:sldId id="515" r:id="rId11"/>
    <p:sldId id="516" r:id="rId12"/>
    <p:sldId id="517" r:id="rId13"/>
    <p:sldId id="518" r:id="rId14"/>
    <p:sldId id="519" r:id="rId15"/>
    <p:sldId id="520" r:id="rId16"/>
    <p:sldId id="521" r:id="rId17"/>
    <p:sldId id="522" r:id="rId18"/>
    <p:sldId id="523" r:id="rId19"/>
    <p:sldId id="524" r:id="rId20"/>
    <p:sldId id="525" r:id="rId21"/>
    <p:sldId id="526" r:id="rId22"/>
    <p:sldId id="527" r:id="rId23"/>
    <p:sldId id="528" r:id="rId24"/>
    <p:sldId id="529" r:id="rId25"/>
    <p:sldId id="530" r:id="rId26"/>
    <p:sldId id="531" r:id="rId27"/>
    <p:sldId id="532" r:id="rId28"/>
    <p:sldId id="533" r:id="rId29"/>
    <p:sldId id="534" r:id="rId30"/>
    <p:sldId id="535" r:id="rId31"/>
    <p:sldId id="536" r:id="rId32"/>
    <p:sldId id="537" r:id="rId33"/>
    <p:sldId id="538" r:id="rId34"/>
    <p:sldId id="539" r:id="rId35"/>
    <p:sldId id="540" r:id="rId36"/>
    <p:sldId id="541" r:id="rId37"/>
    <p:sldId id="542" r:id="rId38"/>
    <p:sldId id="543" r:id="rId39"/>
    <p:sldId id="544" r:id="rId40"/>
    <p:sldId id="545" r:id="rId41"/>
    <p:sldId id="546" r:id="rId42"/>
    <p:sldId id="547" r:id="rId43"/>
    <p:sldId id="548" r:id="rId44"/>
    <p:sldId id="549" r:id="rId45"/>
    <p:sldId id="550" r:id="rId46"/>
    <p:sldId id="551" r:id="rId47"/>
    <p:sldId id="552" r:id="rId48"/>
    <p:sldId id="553" r:id="rId49"/>
    <p:sldId id="554" r:id="rId50"/>
    <p:sldId id="555" r:id="rId51"/>
    <p:sldId id="556" r:id="rId52"/>
    <p:sldId id="557" r:id="rId53"/>
    <p:sldId id="558" r:id="rId54"/>
    <p:sldId id="559" r:id="rId55"/>
    <p:sldId id="560" r:id="rId56"/>
    <p:sldId id="561" r:id="rId57"/>
    <p:sldId id="562" r:id="rId58"/>
    <p:sldId id="563" r:id="rId59"/>
    <p:sldId id="564" r:id="rId60"/>
    <p:sldId id="565" r:id="rId61"/>
    <p:sldId id="566" r:id="rId62"/>
    <p:sldId id="567" r:id="rId63"/>
    <p:sldId id="568" r:id="rId64"/>
    <p:sldId id="569" r:id="rId65"/>
    <p:sldId id="570" r:id="rId66"/>
    <p:sldId id="571" r:id="rId67"/>
    <p:sldId id="572" r:id="rId68"/>
  </p:sldIdLst>
  <p:sldSz cx="9144000" cy="6858000" type="screen4x3"/>
  <p:notesSz cx="6894513" cy="9180513"/>
  <p:defaultTex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n-ea"/>
        <a:cs typeface="+mn-cs"/>
      </a:defRPr>
    </a:lvl5pPr>
    <a:lvl6pPr marL="2286000" algn="l" defTabSz="914400" rtl="0" eaLnBrk="1" latinLnBrk="0" hangingPunct="1">
      <a:defRPr sz="1600" kern="1200">
        <a:solidFill>
          <a:schemeClr val="tx1"/>
        </a:solidFill>
        <a:latin typeface="Times New Roman" panose="02020603050405020304" pitchFamily="18" charset="0"/>
        <a:ea typeface="+mn-ea"/>
        <a:cs typeface="+mn-cs"/>
      </a:defRPr>
    </a:lvl6pPr>
    <a:lvl7pPr marL="2743200" algn="l" defTabSz="914400" rtl="0" eaLnBrk="1" latinLnBrk="0" hangingPunct="1">
      <a:defRPr sz="1600" kern="1200">
        <a:solidFill>
          <a:schemeClr val="tx1"/>
        </a:solidFill>
        <a:latin typeface="Times New Roman" panose="02020603050405020304" pitchFamily="18" charset="0"/>
        <a:ea typeface="+mn-ea"/>
        <a:cs typeface="+mn-cs"/>
      </a:defRPr>
    </a:lvl7pPr>
    <a:lvl8pPr marL="3200400" algn="l" defTabSz="914400" rtl="0" eaLnBrk="1" latinLnBrk="0" hangingPunct="1">
      <a:defRPr sz="1600" kern="1200">
        <a:solidFill>
          <a:schemeClr val="tx1"/>
        </a:solidFill>
        <a:latin typeface="Times New Roman" panose="02020603050405020304" pitchFamily="18" charset="0"/>
        <a:ea typeface="+mn-ea"/>
        <a:cs typeface="+mn-cs"/>
      </a:defRPr>
    </a:lvl8pPr>
    <a:lvl9pPr marL="3657600" algn="l" defTabSz="914400" rtl="0" eaLnBrk="1" latinLnBrk="0" hangingPunct="1">
      <a:defRPr sz="16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89094" autoAdjust="0"/>
  </p:normalViewPr>
  <p:slideViewPr>
    <p:cSldViewPr snapToGrid="0">
      <p:cViewPr varScale="1">
        <p:scale>
          <a:sx n="64" d="100"/>
          <a:sy n="64" d="100"/>
        </p:scale>
        <p:origin x="156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2987676"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23925">
              <a:defRPr sz="1000" i="1"/>
            </a:lvl1pPr>
          </a:lstStyle>
          <a:p>
            <a:pPr>
              <a:defRPr/>
            </a:pPr>
            <a:endParaRPr lang="en-US"/>
          </a:p>
        </p:txBody>
      </p:sp>
      <p:sp>
        <p:nvSpPr>
          <p:cNvPr id="3075" name="Rectangle 3"/>
          <p:cNvSpPr>
            <a:spLocks noGrp="1" noChangeArrowheads="1"/>
          </p:cNvSpPr>
          <p:nvPr>
            <p:ph type="dt" sz="quarter" idx="1"/>
          </p:nvPr>
        </p:nvSpPr>
        <p:spPr bwMode="auto">
          <a:xfrm>
            <a:off x="3906838" y="-1588"/>
            <a:ext cx="2987675"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23925">
              <a:defRPr sz="1000" i="1"/>
            </a:lvl1pPr>
          </a:lstStyle>
          <a:p>
            <a:pPr>
              <a:defRPr/>
            </a:pPr>
            <a:endParaRPr lang="en-US"/>
          </a:p>
        </p:txBody>
      </p:sp>
      <p:sp>
        <p:nvSpPr>
          <p:cNvPr id="3076" name="Rectangle 4"/>
          <p:cNvSpPr>
            <a:spLocks noGrp="1" noChangeArrowheads="1"/>
          </p:cNvSpPr>
          <p:nvPr>
            <p:ph type="ftr" sz="quarter" idx="2"/>
          </p:nvPr>
        </p:nvSpPr>
        <p:spPr bwMode="auto">
          <a:xfrm>
            <a:off x="-1588" y="8720138"/>
            <a:ext cx="2987676"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23925">
              <a:defRPr sz="1000" i="1"/>
            </a:lvl1pPr>
          </a:lstStyle>
          <a:p>
            <a:pPr>
              <a:defRPr/>
            </a:pPr>
            <a:endParaRPr lang="en-US"/>
          </a:p>
        </p:txBody>
      </p:sp>
      <p:sp>
        <p:nvSpPr>
          <p:cNvPr id="3077" name="Rectangle 5"/>
          <p:cNvSpPr>
            <a:spLocks noGrp="1" noChangeArrowheads="1"/>
          </p:cNvSpPr>
          <p:nvPr>
            <p:ph type="sldNum" sz="quarter" idx="3"/>
          </p:nvPr>
        </p:nvSpPr>
        <p:spPr bwMode="auto">
          <a:xfrm>
            <a:off x="3906838" y="8720138"/>
            <a:ext cx="2987675"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23925">
              <a:defRPr sz="1000" i="1"/>
            </a:lvl1pPr>
          </a:lstStyle>
          <a:p>
            <a:fld id="{E67A928F-1318-43AC-B32D-635B473BEFE8}" type="slidenum">
              <a:rPr lang="en-US"/>
              <a:pPr/>
              <a:t>‹#›</a:t>
            </a:fld>
            <a:endParaRPr lang="en-US"/>
          </a:p>
        </p:txBody>
      </p:sp>
    </p:spTree>
    <p:extLst>
      <p:ext uri="{BB962C8B-B14F-4D97-AF65-F5344CB8AC3E}">
        <p14:creationId xmlns:p14="http://schemas.microsoft.com/office/powerpoint/2010/main" val="1572925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2987676"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923925">
              <a:defRPr sz="1000" i="1"/>
            </a:lvl1pPr>
          </a:lstStyle>
          <a:p>
            <a:pPr>
              <a:defRPr/>
            </a:pPr>
            <a:endParaRPr lang="en-US"/>
          </a:p>
        </p:txBody>
      </p:sp>
      <p:sp>
        <p:nvSpPr>
          <p:cNvPr id="2051" name="Rectangle 3"/>
          <p:cNvSpPr>
            <a:spLocks noGrp="1" noChangeArrowheads="1"/>
          </p:cNvSpPr>
          <p:nvPr>
            <p:ph type="dt" idx="1"/>
          </p:nvPr>
        </p:nvSpPr>
        <p:spPr bwMode="auto">
          <a:xfrm>
            <a:off x="3906838" y="-1588"/>
            <a:ext cx="2987675" cy="460376"/>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923925">
              <a:defRPr sz="1000" i="1"/>
            </a:lvl1pPr>
          </a:lstStyle>
          <a:p>
            <a:pPr>
              <a:defRPr/>
            </a:pPr>
            <a:endParaRPr lang="en-US"/>
          </a:p>
        </p:txBody>
      </p:sp>
      <p:sp>
        <p:nvSpPr>
          <p:cNvPr id="2052" name="Rectangle 4"/>
          <p:cNvSpPr>
            <a:spLocks noGrp="1" noChangeArrowheads="1"/>
          </p:cNvSpPr>
          <p:nvPr>
            <p:ph type="ftr" sz="quarter" idx="4"/>
          </p:nvPr>
        </p:nvSpPr>
        <p:spPr bwMode="auto">
          <a:xfrm>
            <a:off x="-1588" y="8720138"/>
            <a:ext cx="2987676"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923925">
              <a:defRPr sz="1000" i="1"/>
            </a:lvl1pPr>
          </a:lstStyle>
          <a:p>
            <a:pPr>
              <a:defRPr/>
            </a:pPr>
            <a:endParaRPr lang="en-US"/>
          </a:p>
        </p:txBody>
      </p:sp>
      <p:sp>
        <p:nvSpPr>
          <p:cNvPr id="2053" name="Rectangle 5"/>
          <p:cNvSpPr>
            <a:spLocks noGrp="1" noChangeArrowheads="1"/>
          </p:cNvSpPr>
          <p:nvPr>
            <p:ph type="sldNum" sz="quarter" idx="5"/>
          </p:nvPr>
        </p:nvSpPr>
        <p:spPr bwMode="auto">
          <a:xfrm>
            <a:off x="3906838" y="8720138"/>
            <a:ext cx="2987675" cy="460375"/>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923925">
              <a:defRPr sz="1000" i="1"/>
            </a:lvl1pPr>
          </a:lstStyle>
          <a:p>
            <a:fld id="{F7613F32-D3D3-49F0-A3BD-718CEAA551CD}" type="slidenum">
              <a:rPr lang="en-US"/>
              <a:pPr/>
              <a:t>‹#›</a:t>
            </a:fld>
            <a:endParaRPr lang="en-US"/>
          </a:p>
        </p:txBody>
      </p:sp>
      <p:sp>
        <p:nvSpPr>
          <p:cNvPr id="2054" name="Rectangle 6"/>
          <p:cNvSpPr>
            <a:spLocks noGrp="1" noChangeArrowheads="1"/>
          </p:cNvSpPr>
          <p:nvPr>
            <p:ph type="body" sz="quarter" idx="3"/>
          </p:nvPr>
        </p:nvSpPr>
        <p:spPr bwMode="auto">
          <a:xfrm>
            <a:off x="919163" y="4359275"/>
            <a:ext cx="5054600" cy="4132263"/>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1" name="Rectangle 7"/>
          <p:cNvSpPr>
            <a:spLocks noGrp="1" noRot="1" noChangeAspect="1" noChangeArrowheads="1" noTextEdit="1"/>
          </p:cNvSpPr>
          <p:nvPr>
            <p:ph type="sldImg" idx="2"/>
          </p:nvPr>
        </p:nvSpPr>
        <p:spPr bwMode="auto">
          <a:xfrm>
            <a:off x="1157288" y="693738"/>
            <a:ext cx="4578350" cy="34305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13237094"/>
      </p:ext>
    </p:extLst>
  </p:cSld>
  <p:clrMap bg1="lt1" tx1="dk1" bg2="lt2" tx2="dk2" accent1="accent1" accent2="accent2" accent3="accent3" accent4="accent4" accent5="accent5" accent6="accent6" hlink="hlink" folHlink="folHlink"/>
  <p:notesStyle>
    <a:lvl1pPr algn="l" defTabSz="92392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0375" algn="l" defTabSz="92392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9163" algn="l" defTabSz="92392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9538" algn="l" defTabSz="92392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38325" algn="l" defTabSz="92392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r>
              <a:rPr lang="en-US" smtClean="0"/>
              <a:t>Copyright @2010  Delmar Cengage Learning</a:t>
            </a: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FAEEA93-F79B-497D-AA01-E05CB129930E}" type="slidenum">
              <a:rPr lang="en-US" smtClean="0"/>
              <a:pPr/>
              <a:t>‹#›</a:t>
            </a:fld>
            <a:endParaRPr lang="en-US"/>
          </a:p>
        </p:txBody>
      </p:sp>
    </p:spTree>
    <p:extLst>
      <p:ext uri="{BB962C8B-B14F-4D97-AF65-F5344CB8AC3E}">
        <p14:creationId xmlns:p14="http://schemas.microsoft.com/office/powerpoint/2010/main" val="389586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Copyright @ 2005 Delmar Thompson</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F01772D-05BC-42B7-92D9-83582CA9BE32}" type="slidenum">
              <a:rPr lang="en-US" smtClean="0"/>
              <a:pPr/>
              <a:t>‹#›</a:t>
            </a:fld>
            <a:endParaRPr lang="en-US"/>
          </a:p>
        </p:txBody>
      </p:sp>
    </p:spTree>
    <p:extLst>
      <p:ext uri="{BB962C8B-B14F-4D97-AF65-F5344CB8AC3E}">
        <p14:creationId xmlns:p14="http://schemas.microsoft.com/office/powerpoint/2010/main" val="150327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553200" y="6248402"/>
            <a:ext cx="2209800" cy="365125"/>
          </a:xfrm>
        </p:spPr>
        <p:txBody>
          <a:bodyPr/>
          <a:lstStyle/>
          <a:p>
            <a:pPr>
              <a:defRPr/>
            </a:pPr>
            <a:r>
              <a:rPr lang="en-US" smtClean="0"/>
              <a:t>Copyright @ 2005 Delmar Thompson</a:t>
            </a: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CE4D8D93-744F-451E-91EB-EA05A8557BFB}" type="slidenum">
              <a:rPr lang="en-US" smtClean="0"/>
              <a:pPr/>
              <a:t>‹#›</a:t>
            </a:fld>
            <a:endParaRPr lang="en-US"/>
          </a:p>
        </p:txBody>
      </p:sp>
    </p:spTree>
    <p:extLst>
      <p:ext uri="{BB962C8B-B14F-4D97-AF65-F5344CB8AC3E}">
        <p14:creationId xmlns:p14="http://schemas.microsoft.com/office/powerpoint/2010/main" val="3992097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45362098"/>
      </p:ext>
    </p:extLst>
  </p:cSld>
  <p:clrMapOvr>
    <a:masterClrMapping/>
  </p:clrMapOvr>
  <p:transition>
    <p:fade/>
  </p:transition>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87275757"/>
      </p:ext>
    </p:extLst>
  </p:cSld>
  <p:clrMapOvr>
    <a:masterClrMapping/>
  </p:clrMapOvr>
  <p:transition>
    <p:fade/>
  </p:transition>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28683273"/>
      </p:ext>
    </p:extLst>
  </p:cSld>
  <p:clrMapOvr>
    <a:masterClrMapping/>
  </p:clrMapOvr>
  <p:transition>
    <p:fade/>
  </p:transition>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910830713"/>
      </p:ext>
    </p:extLst>
  </p:cSld>
  <p:clrMapOvr>
    <a:masterClrMapping/>
  </p:clrMapOvr>
  <p:transition>
    <p:fade/>
  </p:transition>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213853612"/>
      </p:ext>
    </p:extLst>
  </p:cSld>
  <p:clrMapOvr>
    <a:masterClrMapping/>
  </p:clrMapOvr>
  <p:transition>
    <p:fade/>
  </p:transition>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721849436"/>
      </p:ext>
    </p:extLst>
  </p:cSld>
  <p:clrMapOvr>
    <a:masterClrMapping/>
  </p:clrMapOvr>
  <p:transition>
    <p:fade/>
  </p:transition>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220408903"/>
      </p:ext>
    </p:extLst>
  </p:cSld>
  <p:clrMapOvr>
    <a:masterClrMapping/>
  </p:clrMapOvr>
  <p:transition>
    <p:fade/>
  </p:transition>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92370342"/>
      </p:ext>
    </p:extLst>
  </p:cSld>
  <p:clrMapOvr>
    <a:masterClrMapping/>
  </p:clrMapOvr>
  <p:transition>
    <p:fade/>
  </p:transition>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pPr>
              <a:defRPr/>
            </a:pPr>
            <a:r>
              <a:rPr lang="en-US" smtClean="0"/>
              <a:t>Copyright @ 2005 Delmar Thompson</a:t>
            </a: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219439BE-D918-4024-850F-DCE4638D1317}"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900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949390400"/>
      </p:ext>
    </p:extLst>
  </p:cSld>
  <p:clrMapOvr>
    <a:masterClrMapping/>
  </p:clrMapOvr>
  <p:transition>
    <p:fade/>
  </p:transition>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816973455"/>
      </p:ext>
    </p:extLst>
  </p:cSld>
  <p:clrMapOvr>
    <a:masterClrMapping/>
  </p:clrMapOvr>
  <p:transition>
    <p:fade/>
  </p:transition>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661768166"/>
      </p:ext>
    </p:extLst>
  </p:cSld>
  <p:clrMapOvr>
    <a:masterClrMapping/>
  </p:clrMapOvr>
  <p:transition>
    <p:fade/>
  </p:transition>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71419729"/>
      </p:ext>
    </p:extLst>
  </p:cSld>
  <p:clrMapOvr>
    <a:masterClrMapping/>
  </p:clrMapOvr>
  <p:transition>
    <p:fade/>
  </p:transition>
  <p:hf sldNum="0" hdr="0" ftr="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955319044"/>
      </p:ext>
    </p:extLst>
  </p:cSld>
  <p:clrMapOvr>
    <a:masterClrMapping/>
  </p:clrMapOvr>
  <p:transition>
    <p:fade/>
  </p:transition>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738641005"/>
      </p:ext>
    </p:extLst>
  </p:cSld>
  <p:clrMapOvr>
    <a:masterClrMapping/>
  </p:clrMapOvr>
  <p:transition>
    <p:fade/>
  </p:transition>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003673808"/>
      </p:ext>
    </p:extLst>
  </p:cSld>
  <p:clrMapOvr>
    <a:masterClrMapping/>
  </p:clrMapOvr>
  <p:transition>
    <p:fade/>
  </p:transition>
  <p:hf sldNum="0" hdr="0" ftr="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5410199"/>
            <a:ext cx="8229600" cy="1219201"/>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2"/>
          <p:cNvSpPr>
            <a:spLocks noGrp="1"/>
          </p:cNvSpPr>
          <p:nvPr>
            <p:ph idx="11"/>
          </p:nvPr>
        </p:nvSpPr>
        <p:spPr>
          <a:xfrm>
            <a:off x="457200" y="1524000"/>
            <a:ext cx="8229600" cy="3886199"/>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1476133"/>
      </p:ext>
    </p:extLst>
  </p:cSld>
  <p:clrMapOvr>
    <a:masterClrMapping/>
  </p:clrMapOvr>
  <p:transition>
    <p:fade/>
  </p:transition>
  <p:hf sldNum="0" hdr="0" ftr="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161294308"/>
      </p:ext>
    </p:extLst>
  </p:cSld>
  <p:clrMapOvr>
    <a:masterClrMapping/>
  </p:clrMapOvr>
  <p:transition>
    <p:fade/>
  </p:transition>
  <p:hf sldNum="0" hdr="0" ftr="0"/>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741164738"/>
      </p:ext>
    </p:extLst>
  </p:cSld>
  <p:clrMapOvr>
    <a:masterClrMapping/>
  </p:clrMapOvr>
  <p:transition>
    <p:fade/>
  </p:transition>
  <p:hf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dirty="0"/>
          </a:p>
        </p:txBody>
      </p:sp>
      <p:sp>
        <p:nvSpPr>
          <p:cNvPr id="12" name="Date Placeholder 11"/>
          <p:cNvSpPr>
            <a:spLocks noGrp="1"/>
          </p:cNvSpPr>
          <p:nvPr>
            <p:ph type="dt" sz="half" idx="10"/>
          </p:nvPr>
        </p:nvSpPr>
        <p:spPr/>
        <p:txBody>
          <a:bodyPr/>
          <a:lstStyle/>
          <a:p>
            <a:pPr>
              <a:defRPr/>
            </a:pPr>
            <a:r>
              <a:rPr lang="en-US" smtClean="0"/>
              <a:t>Copyright @ 2010 Delmar Cengage Learning </a:t>
            </a: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D084B2B-4958-432E-8F6D-823F5FAC5D18}" type="slidenum">
              <a:rPr lang="en-US" smtClean="0"/>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36034887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289014256"/>
      </p:ext>
    </p:extLst>
  </p:cSld>
  <p:clrMapOvr>
    <a:masterClrMapping/>
  </p:clrMapOvr>
  <p:transition>
    <p:fade/>
  </p:transition>
  <p:hf sldNum="0" hdr="0" ftr="0"/>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56111205"/>
      </p:ext>
    </p:extLst>
  </p:cSld>
  <p:clrMapOvr>
    <a:masterClrMapping/>
  </p:clrMapOvr>
  <p:transition>
    <p:fade/>
  </p:transition>
  <p:hf sldNum="0" hdr="0" ftr="0"/>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837879545"/>
      </p:ext>
    </p:extLst>
  </p:cSld>
  <p:clrMapOvr>
    <a:masterClrMapping/>
  </p:clrMapOvr>
  <p:transition>
    <p:fade/>
  </p:transition>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800638484"/>
      </p:ext>
    </p:extLst>
  </p:cSld>
  <p:clrMapOvr>
    <a:masterClrMapping/>
  </p:clrMapOvr>
  <p:transition>
    <p:fade/>
  </p:transition>
  <p:hf sldNum="0" hdr="0" ftr="0"/>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336633372"/>
      </p:ext>
    </p:extLst>
  </p:cSld>
  <p:clrMapOvr>
    <a:masterClrMapping/>
  </p:clrMapOvr>
  <p:transition>
    <p:fade/>
  </p:transition>
  <p:hf sldNum="0" hdr="0" ftr="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5410199"/>
            <a:ext cx="8229600" cy="1219201"/>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2"/>
          <p:cNvSpPr>
            <a:spLocks noGrp="1"/>
          </p:cNvSpPr>
          <p:nvPr>
            <p:ph idx="11"/>
          </p:nvPr>
        </p:nvSpPr>
        <p:spPr>
          <a:xfrm>
            <a:off x="457200" y="1524000"/>
            <a:ext cx="8229600" cy="3886199"/>
          </a:xfrm>
        </p:spPr>
        <p:txBody>
          <a:bodyPr>
            <a:normAutofit/>
          </a:bodyPr>
          <a:lstStyle>
            <a:lvl1pPr>
              <a:spcBef>
                <a:spcPts val="24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29764583"/>
      </p:ext>
    </p:extLst>
  </p:cSld>
  <p:clrMapOvr>
    <a:masterClrMapping/>
  </p:clrMapOvr>
  <p:transition>
    <p:fade/>
  </p:transition>
  <p:hf sldNum="0" hdr="0" ftr="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097161825"/>
      </p:ext>
    </p:extLst>
  </p:cSld>
  <p:clrMapOvr>
    <a:masterClrMapping/>
  </p:clrMapOvr>
  <p:transition>
    <p:fade/>
  </p:transition>
  <p:hf sldNum="0" hdr="0" ftr="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92701275"/>
      </p:ext>
    </p:extLst>
  </p:cSld>
  <p:clrMapOvr>
    <a:masterClrMapping/>
  </p:clrMapOvr>
  <p:transition>
    <p:fade/>
  </p:transition>
  <p:hf sldNum="0" hdr="0" ftr="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200904346"/>
      </p:ext>
    </p:extLst>
  </p:cSld>
  <p:clrMapOvr>
    <a:masterClrMapping/>
  </p:clrMapOvr>
  <p:transition>
    <p:fade/>
  </p:transition>
  <p:hf sldNum="0" hdr="0" ftr="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898160136"/>
      </p:ext>
    </p:extLst>
  </p:cSld>
  <p:clrMapOvr>
    <a:masterClrMapping/>
  </p:clrMapOvr>
  <p:transition>
    <p:fade/>
  </p:transition>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5"/>
          </p:nvPr>
        </p:nvSpPr>
        <p:spPr/>
        <p:txBody>
          <a:bodyPr rtlCol="0"/>
          <a:lstStyle/>
          <a:p>
            <a:pPr>
              <a:defRPr/>
            </a:pPr>
            <a:r>
              <a:rPr lang="en-US" smtClean="0"/>
              <a:t>Copyright @ 2005 Delmar Thompson</a:t>
            </a:r>
            <a:endParaRPr lang="en-US"/>
          </a:p>
        </p:txBody>
      </p:sp>
      <p:sp>
        <p:nvSpPr>
          <p:cNvPr id="10" name="Slide Number Placeholder 9"/>
          <p:cNvSpPr>
            <a:spLocks noGrp="1"/>
          </p:cNvSpPr>
          <p:nvPr>
            <p:ph type="sldNum" sz="quarter" idx="16"/>
          </p:nvPr>
        </p:nvSpPr>
        <p:spPr/>
        <p:txBody>
          <a:bodyPr rtlCol="0"/>
          <a:lstStyle/>
          <a:p>
            <a:fld id="{94A8F157-62D7-4638-844E-944CBB302BB0}" type="slidenum">
              <a:rPr lang="en-US" smtClean="0"/>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extLst>
      <p:ext uri="{BB962C8B-B14F-4D97-AF65-F5344CB8AC3E}">
        <p14:creationId xmlns:p14="http://schemas.microsoft.com/office/powerpoint/2010/main" val="26009582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202652840"/>
      </p:ext>
    </p:extLst>
  </p:cSld>
  <p:clrMapOvr>
    <a:masterClrMapping/>
  </p:clrMapOvr>
  <p:transition>
    <p:fade/>
  </p:transition>
  <p:hf sldNum="0" hdr="0" ftr="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082957512"/>
      </p:ext>
    </p:extLst>
  </p:cSld>
  <p:clrMapOvr>
    <a:masterClrMapping/>
  </p:clrMapOvr>
  <p:transition>
    <p:fade/>
  </p:transition>
  <p:hf sldNum="0" hdr="0" ftr="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873054560"/>
      </p:ext>
    </p:extLst>
  </p:cSld>
  <p:clrMapOvr>
    <a:masterClrMapping/>
  </p:clrMapOvr>
  <p:transition>
    <p:fade/>
  </p:transition>
  <p:hf sldNum="0" hdr="0" ftr="0"/>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37535479"/>
      </p:ext>
    </p:extLst>
  </p:cSld>
  <p:clrMapOvr>
    <a:masterClrMapping/>
  </p:clrMapOvr>
  <p:transition>
    <p:fade/>
  </p:transition>
  <p:hf sldNum="0" hdr="0" ftr="0"/>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3524539586"/>
      </p:ext>
    </p:extLst>
  </p:cSld>
  <p:clrMapOvr>
    <a:masterClrMapping/>
  </p:clrMapOvr>
  <p:transition>
    <p:fade/>
  </p:transition>
  <p:hf sldNum="0" hdr="0" ftr="0"/>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5029200"/>
          </a:xfrm>
        </p:spPr>
        <p:txBody>
          <a:bodyPr>
            <a:normAutofit/>
          </a:bodyPr>
          <a:lstStyle>
            <a:lvl1pPr>
              <a:spcBef>
                <a:spcPts val="2000"/>
              </a:spcBef>
              <a:defRPr sz="2000"/>
            </a:lvl1pPr>
            <a:lvl2pPr>
              <a:defRPr sz="1800"/>
            </a:lvl2pPr>
            <a:lvl3pPr>
              <a:defRPr sz="1600"/>
            </a:lvl3pPr>
            <a:lvl4pPr>
              <a:defRPr sz="1400"/>
            </a:lvl4pPr>
            <a:lvl5pPr>
              <a:spcAft>
                <a:spcPts val="0"/>
              </a:spcAft>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2"/>
          <p:cNvSpPr>
            <a:spLocks noGrp="1"/>
          </p:cNvSpPr>
          <p:nvPr>
            <p:ph type="body" idx="10"/>
          </p:nvPr>
        </p:nvSpPr>
        <p:spPr>
          <a:xfrm>
            <a:off x="457200" y="990600"/>
            <a:ext cx="8229600" cy="381001"/>
          </a:xfrm>
        </p:spPr>
        <p:txBody>
          <a:bodyPr anchor="ctr">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4259714497"/>
      </p:ext>
    </p:extLst>
  </p:cSld>
  <p:clrMapOvr>
    <a:masterClrMapping/>
  </p:clrMapOvr>
  <p:transition>
    <p:fade/>
  </p:transition>
  <p:hf sldNum="0" hdr="0" ftr="0"/>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ro-RO"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ro-RO"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AC2895FE-8130-4FE6-BEAB-E8CA00D6F893}" type="slidenum">
              <a:rPr lang="ro-RO" altLang="en-US"/>
              <a:pPr/>
              <a:t>‹#›</a:t>
            </a:fld>
            <a:endParaRPr lang="ro-RO" altLang="en-US"/>
          </a:p>
        </p:txBody>
      </p:sp>
    </p:spTree>
    <p:extLst>
      <p:ext uri="{BB962C8B-B14F-4D97-AF65-F5344CB8AC3E}">
        <p14:creationId xmlns:p14="http://schemas.microsoft.com/office/powerpoint/2010/main" val="136007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5"/>
          </p:nvPr>
        </p:nvSpPr>
        <p:spPr/>
        <p:txBody>
          <a:bodyPr rtlCol="0"/>
          <a:lstStyle/>
          <a:p>
            <a:pPr>
              <a:defRPr/>
            </a:pPr>
            <a:r>
              <a:rPr lang="en-US" smtClean="0"/>
              <a:t>Copyright @ 2005 Delmar Thompson</a:t>
            </a:r>
            <a:endParaRPr lang="en-US"/>
          </a:p>
        </p:txBody>
      </p:sp>
      <p:sp>
        <p:nvSpPr>
          <p:cNvPr id="12" name="Slide Number Placeholder 11"/>
          <p:cNvSpPr>
            <a:spLocks noGrp="1"/>
          </p:cNvSpPr>
          <p:nvPr>
            <p:ph type="sldNum" sz="quarter" idx="16"/>
          </p:nvPr>
        </p:nvSpPr>
        <p:spPr/>
        <p:txBody>
          <a:bodyPr rtlCol="0"/>
          <a:lstStyle/>
          <a:p>
            <a:fld id="{7AB9BB60-3F49-4C3A-916F-7E77EB145175}" type="slidenum">
              <a:rPr lang="en-US" smtClean="0"/>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Tree>
    <p:extLst>
      <p:ext uri="{BB962C8B-B14F-4D97-AF65-F5344CB8AC3E}">
        <p14:creationId xmlns:p14="http://schemas.microsoft.com/office/powerpoint/2010/main" val="3273791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Copyright @ 2005 Delmar Thompson</a:t>
            </a: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0706079-07F5-40E2-8BCF-F260AD66FECD}" type="slidenum">
              <a:rPr lang="en-US" smtClean="0"/>
              <a:pPr/>
              <a:t>‹#›</a:t>
            </a:fld>
            <a:endParaRPr lang="en-US"/>
          </a:p>
        </p:txBody>
      </p:sp>
    </p:spTree>
    <p:extLst>
      <p:ext uri="{BB962C8B-B14F-4D97-AF65-F5344CB8AC3E}">
        <p14:creationId xmlns:p14="http://schemas.microsoft.com/office/powerpoint/2010/main" val="13687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8">
              <a:rPr lang="en-US" smtClean="0"/>
              <a:pPr/>
              <a:t>2/3/2016 11:34 AM</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F869972-4966-4AB1-A348-727C9B5B6A2A}" type="slidenum">
              <a:rPr lang="en-US" smtClean="0"/>
              <a:pPr/>
              <a:t>‹#›</a:t>
            </a:fld>
            <a:endParaRPr lang="en-US"/>
          </a:p>
        </p:txBody>
      </p:sp>
      <p:sp>
        <p:nvSpPr>
          <p:cNvPr id="5" name="TextBox 4"/>
          <p:cNvSpPr txBox="1"/>
          <p:nvPr userDrawn="1"/>
        </p:nvSpPr>
        <p:spPr>
          <a:xfrm>
            <a:off x="557213" y="6473825"/>
            <a:ext cx="3011487" cy="336550"/>
          </a:xfrm>
          <a:prstGeom prst="rect">
            <a:avLst/>
          </a:prstGeom>
          <a:noFill/>
        </p:spPr>
        <p:txBody>
          <a:bodyPr wrap="none">
            <a:spAutoFit/>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r>
              <a:rPr lang="en-US" sz="1200"/>
              <a:t>Copyright </a:t>
            </a:r>
            <a:r>
              <a:rPr lang="en-US"/>
              <a:t>© </a:t>
            </a:r>
            <a:r>
              <a:rPr lang="en-US" sz="1200"/>
              <a:t>2010 Delmar Cengage Learning</a:t>
            </a:r>
          </a:p>
        </p:txBody>
      </p:sp>
    </p:spTree>
    <p:extLst>
      <p:ext uri="{BB962C8B-B14F-4D97-AF65-F5344CB8AC3E}">
        <p14:creationId xmlns:p14="http://schemas.microsoft.com/office/powerpoint/2010/main" val="238798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pPr>
              <a:defRPr/>
            </a:pPr>
            <a:r>
              <a:rPr lang="en-US" smtClean="0"/>
              <a:t>Copyright @ 2010 Delmar Cengage Learning</a:t>
            </a: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D0F2741-A5CC-4E9B-B2A2-22B0858224A6}" type="slidenum">
              <a:rPr lang="en-US" smtClean="0"/>
              <a:pPr/>
              <a:t>‹#›</a:t>
            </a:fld>
            <a:endParaRPr lang="en-US"/>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sm_book.png"/>
          <p:cNvPicPr>
            <a:picLocks noChangeAspect="1"/>
          </p:cNvPicPr>
          <p:nvPr/>
        </p:nvPicPr>
        <p:blipFill>
          <a:blip r:embed="rId2"/>
          <a:stretch>
            <a:fillRect/>
          </a:stretch>
        </p:blipFill>
        <p:spPr>
          <a:xfrm>
            <a:off x="612648" y="1755648"/>
            <a:ext cx="1615307" cy="1688453"/>
          </a:xfrm>
          <a:prstGeom prst="rect">
            <a:avLst/>
          </a:prstGeom>
          <a:ln w="50800" cap="sq" cmpd="dbl">
            <a:solidFill>
              <a:schemeClr val="accent2"/>
            </a:solidFill>
            <a:miter lim="800000"/>
          </a:ln>
        </p:spPr>
      </p:pic>
    </p:spTree>
    <p:extLst>
      <p:ext uri="{BB962C8B-B14F-4D97-AF65-F5344CB8AC3E}">
        <p14:creationId xmlns:p14="http://schemas.microsoft.com/office/powerpoint/2010/main" val="1639811039"/>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lang="en-US" smtClean="0"/>
              <a:t>Click to edit Master title style</a:t>
            </a:r>
            <a:endParaRPr lang="en-US" dirty="0"/>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Date Placeholder 11"/>
          <p:cNvSpPr>
            <a:spLocks noGrp="1"/>
          </p:cNvSpPr>
          <p:nvPr>
            <p:ph type="dt" sz="half" idx="10"/>
          </p:nvPr>
        </p:nvSpPr>
        <p:spPr>
          <a:xfrm>
            <a:off x="6248400" y="6248400"/>
            <a:ext cx="2667000" cy="365125"/>
          </a:xfrm>
        </p:spPr>
        <p:txBody>
          <a:bodyPr rtlCol="0"/>
          <a:lstStyle/>
          <a:p>
            <a:pPr>
              <a:defRPr/>
            </a:pPr>
            <a:r>
              <a:rPr lang="en-US" smtClean="0"/>
              <a:t>Copyright @ 2005 Delmar Thompson</a:t>
            </a: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AE8BCA8-D3A1-4080-BD54-4FF46E42A969}"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lang="en-US" smtClean="0"/>
              <a:t>Click icon to add picture</a:t>
            </a:r>
            <a:endParaRPr lang="en-US" dirty="0"/>
          </a:p>
        </p:txBody>
      </p:sp>
    </p:spTree>
    <p:extLst>
      <p:ext uri="{BB962C8B-B14F-4D97-AF65-F5344CB8AC3E}">
        <p14:creationId xmlns:p14="http://schemas.microsoft.com/office/powerpoint/2010/main" val="4188916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pPr>
              <a:defRPr/>
            </a:pPr>
            <a:r>
              <a:rPr lang="en-US" smtClean="0"/>
              <a:t>Copyright @ 2010 Delmar Cengage Learning</a:t>
            </a: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fld id="{4D0F2741-A5CC-4E9B-B2A2-22B0858224A6}" type="slidenum">
              <a:rPr lang="en-US" smtClean="0"/>
              <a:pPr/>
              <a:t>‹#›</a:t>
            </a:fld>
            <a:endParaRPr lang="en-US"/>
          </a:p>
        </p:txBody>
      </p:sp>
    </p:spTree>
    <p:extLst>
      <p:ext uri="{BB962C8B-B14F-4D97-AF65-F5344CB8AC3E}">
        <p14:creationId xmlns:p14="http://schemas.microsoft.com/office/powerpoint/2010/main" val="190344487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 id="2147483736" r:id="rId32"/>
    <p:sldLayoutId id="2147483737" r:id="rId33"/>
    <p:sldLayoutId id="2147483738" r:id="rId34"/>
    <p:sldLayoutId id="2147483739" r:id="rId35"/>
    <p:sldLayoutId id="2147483740" r:id="rId36"/>
    <p:sldLayoutId id="2147483741" r:id="rId37"/>
    <p:sldLayoutId id="2147483742" r:id="rId38"/>
    <p:sldLayoutId id="2147483743" r:id="rId39"/>
    <p:sldLayoutId id="2147483744" r:id="rId40"/>
    <p:sldLayoutId id="2147483745" r:id="rId41"/>
    <p:sldLayoutId id="2147483746" r:id="rId42"/>
    <p:sldLayoutId id="2147483747" r:id="rId43"/>
    <p:sldLayoutId id="2147483748" r:id="rId44"/>
    <p:sldLayoutId id="2147483749" r:id="rId45"/>
    <p:sldLayoutId id="2147483750" r:id="rId46"/>
  </p:sldLayoutIdLst>
  <p:hf sldNum="0" hdr="0" ftr="0"/>
  <p:txStyles>
    <p:titleStyle>
      <a:lvl1pPr algn="l" rtl="0" eaLnBrk="1" latinLnBrk="0" hangingPunct="1">
        <a:spcBef>
          <a:spcPct val="0"/>
        </a:spcBef>
        <a:buNone/>
        <a:defRPr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3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wmf"/><Relationship Id="rId1" Type="http://schemas.openxmlformats.org/officeDocument/2006/relationships/slideLayout" Target="../slideLayouts/slideLayout2.xml"/><Relationship Id="rId4" Type="http://schemas.openxmlformats.org/officeDocument/2006/relationships/image" Target="../media/image58.wmf"/></Relationships>
</file>

<file path=ppt/slides/_rels/slide56.x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slideLayout" Target="../slideLayouts/slideLayout2.xml"/><Relationship Id="rId6" Type="http://schemas.openxmlformats.org/officeDocument/2006/relationships/image" Target="../media/image72.wmf"/><Relationship Id="rId5" Type="http://schemas.openxmlformats.org/officeDocument/2006/relationships/image" Target="../media/image71.wmf"/><Relationship Id="rId4" Type="http://schemas.openxmlformats.org/officeDocument/2006/relationships/image" Target="../media/image70.wmf"/></Relationships>
</file>

<file path=ppt/slides/_rels/slide63.x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slideLayout" Target="../slideLayouts/slideLayout2.xml"/><Relationship Id="rId5" Type="http://schemas.openxmlformats.org/officeDocument/2006/relationships/image" Target="../media/image77.wmf"/><Relationship Id="rId4" Type="http://schemas.openxmlformats.org/officeDocument/2006/relationships/image" Target="../media/image76.wmf"/></Relationships>
</file>

<file path=ppt/slides/_rels/slide65.x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wmf"/><Relationship Id="rId1" Type="http://schemas.openxmlformats.org/officeDocument/2006/relationships/slideLayout" Target="../slideLayouts/slideLayout2.xml"/><Relationship Id="rId4" Type="http://schemas.openxmlformats.org/officeDocument/2006/relationships/image" Target="../media/image83.wmf"/></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7813"/>
            <a:ext cx="8229600" cy="560387"/>
          </a:xfrm>
        </p:spPr>
        <p:txBody>
          <a:bodyPr/>
          <a:lstStyle/>
          <a:p>
            <a:pPr eaLnBrk="1" hangingPunct="1"/>
            <a:r>
              <a:rPr lang="ro-RO" altLang="en-US" sz="2400" dirty="0" smtClean="0">
                <a:latin typeface="Arial" panose="020B0604020202020204" pitchFamily="34" charset="0"/>
                <a:cs typeface="Arial" panose="020B0604020202020204" pitchFamily="34" charset="0"/>
              </a:rPr>
              <a:t>Sisteme Încorporate</a:t>
            </a:r>
          </a:p>
        </p:txBody>
      </p:sp>
      <p:sp>
        <p:nvSpPr>
          <p:cNvPr id="17411" name="Rectangle 3"/>
          <p:cNvSpPr>
            <a:spLocks noGrp="1" noChangeArrowheads="1"/>
          </p:cNvSpPr>
          <p:nvPr>
            <p:ph idx="1"/>
          </p:nvPr>
        </p:nvSpPr>
        <p:spPr/>
        <p:txBody>
          <a:bodyPr/>
          <a:lstStyle/>
          <a:p>
            <a:pPr eaLnBrk="1" hangingPunct="1">
              <a:buFont typeface="Wingdings" panose="05000000000000000000" pitchFamily="2" charset="2"/>
              <a:buNone/>
            </a:pPr>
            <a:endParaRPr lang="ro-RO" altLang="en-US" sz="6000" b="1" dirty="0" smtClean="0">
              <a:latin typeface="Arial" panose="020B0604020202020204" pitchFamily="34" charset="0"/>
              <a:cs typeface="Arial" panose="020B0604020202020204" pitchFamily="34" charset="0"/>
            </a:endParaRPr>
          </a:p>
          <a:p>
            <a:pPr algn="ctr" eaLnBrk="1" hangingPunct="1">
              <a:buFont typeface="Wingdings" panose="05000000000000000000" pitchFamily="2" charset="2"/>
              <a:buNone/>
            </a:pPr>
            <a:r>
              <a:rPr lang="ro-RO" altLang="en-US" sz="6000" b="1" dirty="0" smtClean="0">
                <a:latin typeface="Arial" panose="020B0604020202020204" pitchFamily="34" charset="0"/>
                <a:cs typeface="Arial" panose="020B0604020202020204" pitchFamily="34" charset="0"/>
              </a:rPr>
              <a:t>Curs </a:t>
            </a:r>
            <a:r>
              <a:rPr lang="en-US" altLang="en-US" sz="6000" b="1" dirty="0">
                <a:latin typeface="Arial" panose="020B0604020202020204" pitchFamily="34" charset="0"/>
                <a:cs typeface="Arial" panose="020B0604020202020204" pitchFamily="34" charset="0"/>
              </a:rPr>
              <a:t>8</a:t>
            </a:r>
            <a:endParaRPr lang="ro-RO" altLang="en-US" sz="6000" b="1"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endParaRPr lang="ro-RO" altLang="en-US"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277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39939" name="Rectangle 3"/>
          <p:cNvSpPr>
            <a:spLocks noGrp="1" noChangeArrowheads="1"/>
          </p:cNvSpPr>
          <p:nvPr>
            <p:ph type="body" idx="1"/>
          </p:nvPr>
        </p:nvSpPr>
        <p:spPr>
          <a:xfrm>
            <a:off x="457200" y="787400"/>
            <a:ext cx="8229600" cy="5216525"/>
          </a:xfrm>
        </p:spPr>
        <p:txBody>
          <a:bodyPr/>
          <a:lstStyle/>
          <a:p>
            <a:r>
              <a:rPr lang="ro-RO" altLang="en-US" sz="2000" dirty="0"/>
              <a:t>MEBI (Multiplexed External Bus Interface):</a:t>
            </a:r>
          </a:p>
          <a:p>
            <a:pPr lvl="1"/>
            <a:r>
              <a:rPr lang="ro-RO" altLang="en-US" sz="1800" dirty="0"/>
              <a:t>Gestionează transferurile pe magistralele externe;</a:t>
            </a:r>
          </a:p>
          <a:p>
            <a:pPr lvl="1"/>
            <a:r>
              <a:rPr lang="ro-RO" altLang="en-US" sz="1800" dirty="0"/>
              <a:t>Gestionează registrele de date şi de direcţie ale porturilor A, B, E şi K;</a:t>
            </a:r>
          </a:p>
          <a:p>
            <a:pPr lvl="1"/>
            <a:r>
              <a:rPr lang="ro-RO" altLang="en-US" sz="1800" dirty="0"/>
              <a:t>Gestionează funcţiile alternative ale porturilor E şi K;</a:t>
            </a:r>
          </a:p>
          <a:p>
            <a:pPr lvl="1"/>
            <a:r>
              <a:rPr lang="ro-RO" altLang="en-US" sz="1800" dirty="0"/>
              <a:t>Controlează partea electrică a intrărilor şi ieşirilor porturilor A, B, E şi K;</a:t>
            </a:r>
          </a:p>
          <a:p>
            <a:pPr lvl="1"/>
            <a:r>
              <a:rPr lang="ro-RO" altLang="en-US" sz="1800" dirty="0"/>
              <a:t>Configurează linia /IRQ şi celelalte linii pentru cereri de întrerupere;</a:t>
            </a:r>
          </a:p>
          <a:p>
            <a:pPr lvl="1"/>
            <a:r>
              <a:rPr lang="ro-RO" altLang="en-US" sz="1800" dirty="0"/>
              <a:t>Dispune de SFR – uri, de ex.:</a:t>
            </a:r>
          </a:p>
          <a:p>
            <a:pPr lvl="1">
              <a:buFont typeface="Wingdings" panose="05000000000000000000" pitchFamily="2" charset="2"/>
              <a:buNone/>
            </a:pPr>
            <a:endParaRPr lang="ro-RO" altLang="en-US" sz="1800" dirty="0"/>
          </a:p>
          <a:p>
            <a:pPr lvl="1">
              <a:buFont typeface="Wingdings" panose="05000000000000000000" pitchFamily="2" charset="2"/>
              <a:buNone/>
            </a:pPr>
            <a:endParaRPr lang="ro-RO" altLang="en-US" sz="1800" dirty="0"/>
          </a:p>
        </p:txBody>
      </p:sp>
      <p:pic>
        <p:nvPicPr>
          <p:cNvPr id="399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75" y="3403600"/>
            <a:ext cx="5102225"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5027613"/>
            <a:ext cx="4959350"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7004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40963" name="Rectangle 3"/>
          <p:cNvSpPr>
            <a:spLocks noGrp="1" noChangeArrowheads="1"/>
          </p:cNvSpPr>
          <p:nvPr>
            <p:ph type="body" idx="1"/>
          </p:nvPr>
        </p:nvSpPr>
        <p:spPr>
          <a:xfrm>
            <a:off x="457200" y="914400"/>
            <a:ext cx="8229600" cy="5216525"/>
          </a:xfrm>
        </p:spPr>
        <p:txBody>
          <a:bodyPr>
            <a:normAutofit lnSpcReduction="10000"/>
          </a:bodyPr>
          <a:lstStyle/>
          <a:p>
            <a:pPr lvl="1"/>
            <a:r>
              <a:rPr lang="ro-RO" altLang="en-US" sz="1800" dirty="0"/>
              <a:t>MEBI detectează tipurile de accese externe:</a:t>
            </a:r>
          </a:p>
          <a:p>
            <a:pPr lvl="1">
              <a:buFont typeface="Wingdings" panose="05000000000000000000" pitchFamily="2" charset="2"/>
              <a:buNone/>
            </a:pPr>
            <a:endParaRPr lang="ro-RO" altLang="en-US" sz="1800" dirty="0"/>
          </a:p>
          <a:p>
            <a:pPr lvl="1"/>
            <a:endParaRPr lang="ro-RO" altLang="en-US" sz="1800" dirty="0"/>
          </a:p>
          <a:p>
            <a:pPr lvl="1"/>
            <a:endParaRPr lang="ro-RO" altLang="en-US" sz="1800" dirty="0"/>
          </a:p>
          <a:p>
            <a:pPr lvl="1"/>
            <a:endParaRPr lang="ro-RO" altLang="en-US" sz="1800" dirty="0"/>
          </a:p>
          <a:p>
            <a:pPr lvl="1"/>
            <a:endParaRPr lang="ro-RO" altLang="en-US" sz="1800" dirty="0"/>
          </a:p>
          <a:p>
            <a:pPr lvl="1"/>
            <a:endParaRPr lang="ro-RO" altLang="en-US" sz="1800" dirty="0"/>
          </a:p>
          <a:p>
            <a:pPr lvl="1"/>
            <a:endParaRPr lang="ro-RO" altLang="en-US" sz="1800" dirty="0"/>
          </a:p>
          <a:p>
            <a:pPr lvl="1"/>
            <a:endParaRPr lang="en-US" altLang="en-US" sz="1800" dirty="0" smtClean="0"/>
          </a:p>
          <a:p>
            <a:pPr lvl="1"/>
            <a:r>
              <a:rPr lang="ro-RO" altLang="en-US" sz="1800" dirty="0" smtClean="0"/>
              <a:t>MEBI </a:t>
            </a:r>
            <a:r>
              <a:rPr lang="ro-RO" altLang="en-US" sz="1800" dirty="0"/>
              <a:t>detectează modurile de operare: sunt stabilite la frontul ridicător al lui /RESET care va înscrie valorile de pe liniile BKGD, PE6 şi PE5 în rangurile MODC, MODB şi MODA; porturile A şi B au ca funcţiuni alternative magistralele de adrese/ date;</a:t>
            </a:r>
          </a:p>
          <a:p>
            <a:pPr lvl="1"/>
            <a:r>
              <a:rPr lang="ro-RO" altLang="en-US" sz="1800" dirty="0"/>
              <a:t>Special Single Chip Mode: nu foloseşte magistrale externe;</a:t>
            </a:r>
          </a:p>
          <a:p>
            <a:pPr lvl="1"/>
            <a:r>
              <a:rPr lang="ro-RO" altLang="en-US" sz="1800" dirty="0"/>
              <a:t>Emulation Extended Narrow Mode: foloseşte magistrală externă de date pe 8 biţi; pentru sisteme mai ieftine;</a:t>
            </a:r>
          </a:p>
          <a:p>
            <a:pPr lvl="1"/>
            <a:r>
              <a:rPr lang="ro-RO" altLang="en-US" sz="1800" dirty="0"/>
              <a:t>Emulation Expanded Wide Mode: magistrale externe de 16 biţi;</a:t>
            </a:r>
          </a:p>
        </p:txBody>
      </p:sp>
      <p:pic>
        <p:nvPicPr>
          <p:cNvPr id="409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588" y="1255713"/>
            <a:ext cx="4419884" cy="2611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418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41987" name="Rectangle 3"/>
          <p:cNvSpPr>
            <a:spLocks noGrp="1" noChangeArrowheads="1"/>
          </p:cNvSpPr>
          <p:nvPr>
            <p:ph type="body" idx="1"/>
          </p:nvPr>
        </p:nvSpPr>
        <p:spPr>
          <a:xfrm>
            <a:off x="457200" y="1549400"/>
            <a:ext cx="8229600" cy="5334000"/>
          </a:xfrm>
        </p:spPr>
        <p:txBody>
          <a:bodyPr/>
          <a:lstStyle/>
          <a:p>
            <a:pPr lvl="1"/>
            <a:r>
              <a:rPr lang="ro-RO" altLang="en-US" sz="1800" dirty="0"/>
              <a:t>Normal Single Chip Mode: fără magistrale externe;</a:t>
            </a:r>
          </a:p>
          <a:p>
            <a:pPr lvl="1"/>
            <a:r>
              <a:rPr lang="ro-RO" altLang="en-US" sz="1800" dirty="0"/>
              <a:t>Normal Expanded Narrow Mode: magistrală externă de date de 8 biţi pentru sisteme mai puţin performante;</a:t>
            </a:r>
          </a:p>
          <a:p>
            <a:pPr lvl="1"/>
            <a:r>
              <a:rPr lang="ro-RO" altLang="en-US" sz="1800" dirty="0"/>
              <a:t>Normal Expanded Wide Mode: magistrală externă de date de 16 biţi; ranguri ale portului E sunt configurate ca semnale de comandă;</a:t>
            </a:r>
          </a:p>
          <a:p>
            <a:pPr lvl="1"/>
            <a:r>
              <a:rPr lang="ro-RO" altLang="en-US" sz="1800" dirty="0"/>
              <a:t>Special Test Mode: mod de test care permite vizualizarea unor semnale de comandă interne;</a:t>
            </a:r>
          </a:p>
          <a:p>
            <a:pPr lvl="1"/>
            <a:r>
              <a:rPr lang="ro-RO" altLang="en-US" sz="1800" dirty="0"/>
              <a:t>Peripheral Mode: mod de testare, accesibil doar de producător; este un mod special; ieşirea din el se face modificînd valorile pinilor BKGD, PE6 şi PE</a:t>
            </a:r>
            <a:r>
              <a:rPr lang="en-US" altLang="en-US" sz="1800" dirty="0"/>
              <a:t>5</a:t>
            </a:r>
            <a:r>
              <a:rPr lang="ro-RO" altLang="en-US" sz="1800" dirty="0"/>
              <a:t> şi activînd semnalul /RESET; direcţia magistralelor de date şi adrese este spre circuit iar sistemul extern, de testare, este cel ce generează semnalele de comandă, plasează informaţia pe magistrale şi  iniţiază toate ciclurile;</a:t>
            </a:r>
          </a:p>
          <a:p>
            <a:pPr lvl="1"/>
            <a:r>
              <a:rPr lang="ro-RO" altLang="en-US" sz="1800" dirty="0"/>
              <a:t>Vizibilitate internă este permisă şi în modurile Expanded Wide şi Emulation Narrow; este asigurată prin setarea rangului IVID din registrul MODE; nu este permisă în modurile Single Chip, Peripheral şi Normal Expanded Narrow;</a:t>
            </a:r>
          </a:p>
        </p:txBody>
      </p:sp>
    </p:spTree>
    <p:extLst>
      <p:ext uri="{BB962C8B-B14F-4D97-AF65-F5344CB8AC3E}">
        <p14:creationId xmlns:p14="http://schemas.microsoft.com/office/powerpoint/2010/main" val="2873744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43011" name="Rectangle 3"/>
          <p:cNvSpPr>
            <a:spLocks noGrp="1" noChangeArrowheads="1"/>
          </p:cNvSpPr>
          <p:nvPr>
            <p:ph type="body" idx="1"/>
          </p:nvPr>
        </p:nvSpPr>
        <p:spPr>
          <a:xfrm>
            <a:off x="584200" y="838200"/>
            <a:ext cx="8229600" cy="5780374"/>
          </a:xfrm>
        </p:spPr>
        <p:txBody>
          <a:bodyPr>
            <a:normAutofit/>
          </a:bodyPr>
          <a:lstStyle/>
          <a:p>
            <a:pPr>
              <a:lnSpc>
                <a:spcPct val="90000"/>
              </a:lnSpc>
            </a:pPr>
            <a:r>
              <a:rPr lang="ro-RO" altLang="en-US" sz="2000" dirty="0"/>
              <a:t>BKP (Breakpoint</a:t>
            </a:r>
            <a:r>
              <a:rPr lang="ro-RO" altLang="en-US" sz="2000" dirty="0" smtClean="0"/>
              <a:t>):</a:t>
            </a:r>
            <a:endParaRPr lang="en-US" altLang="en-US" sz="2000" dirty="0" smtClean="0"/>
          </a:p>
          <a:p>
            <a:pPr>
              <a:lnSpc>
                <a:spcPct val="90000"/>
              </a:lnSpc>
            </a:pPr>
            <a:endParaRPr lang="ro-RO" altLang="en-US" sz="2000" dirty="0"/>
          </a:p>
          <a:p>
            <a:pPr lvl="1">
              <a:lnSpc>
                <a:spcPct val="90000"/>
              </a:lnSpc>
            </a:pPr>
            <a:r>
              <a:rPr lang="ro-RO" altLang="en-US" sz="1800" dirty="0"/>
              <a:t>Asigură, prin hardware, puncte de breakpoint, comparînd valori curente de adrese şi date cu conţinuturile unor registre interne;</a:t>
            </a:r>
          </a:p>
          <a:p>
            <a:pPr lvl="1">
              <a:lnSpc>
                <a:spcPct val="90000"/>
              </a:lnSpc>
            </a:pPr>
            <a:r>
              <a:rPr lang="ro-RO" altLang="en-US" sz="1800" dirty="0"/>
              <a:t>În caz de egalitate CPU este plasat în modul BDM (Background Debug Mode) sau se generează o întrerupere software (SWI);</a:t>
            </a:r>
          </a:p>
          <a:p>
            <a:pPr lvl="1">
              <a:lnSpc>
                <a:spcPct val="90000"/>
              </a:lnSpc>
            </a:pPr>
            <a:r>
              <a:rPr lang="ro-RO" altLang="en-US" sz="1800" dirty="0"/>
              <a:t>2 moduri de operare:</a:t>
            </a:r>
          </a:p>
          <a:p>
            <a:pPr lvl="2">
              <a:lnSpc>
                <a:spcPct val="90000"/>
              </a:lnSpc>
            </a:pPr>
            <a:r>
              <a:rPr lang="ro-RO" altLang="en-US" sz="1800" dirty="0"/>
              <a:t>Dual Address Mode: o potrivire cu una din 2 adrese va trece CPU în modul BDM sau va genera SWI;</a:t>
            </a:r>
          </a:p>
          <a:p>
            <a:pPr lvl="2">
              <a:lnSpc>
                <a:spcPct val="90000"/>
              </a:lnSpc>
            </a:pPr>
            <a:r>
              <a:rPr lang="ro-RO" altLang="en-US" sz="1800" dirty="0"/>
              <a:t>Full Breakpoint Mode: o potrivire cu adresa şi data va trece CPU în modul BDM sau va genera SWI;</a:t>
            </a:r>
          </a:p>
          <a:p>
            <a:pPr lvl="1">
              <a:lnSpc>
                <a:spcPct val="90000"/>
              </a:lnSpc>
            </a:pPr>
            <a:r>
              <a:rPr lang="ro-RO" altLang="en-US" sz="1800" dirty="0"/>
              <a:t>2 tipuri de breakpoint: forced şi tagged; primul asigură reacţie după execuţia instrucţiunii de la adresa specificată iar al doilea asigură reacţie înainte de execuţia instrucţiunii de la adresa specificată;</a:t>
            </a:r>
          </a:p>
          <a:p>
            <a:pPr lvl="1">
              <a:lnSpc>
                <a:spcPct val="90000"/>
              </a:lnSpc>
            </a:pPr>
            <a:r>
              <a:rPr lang="ro-RO" altLang="en-US" sz="1800" dirty="0"/>
              <a:t>Oprirea se poate realiza pe o adresă, pe o adresă multiplu de 256 sau pe o adresă multiplu de 16 K; </a:t>
            </a:r>
          </a:p>
          <a:p>
            <a:pPr lvl="1">
              <a:lnSpc>
                <a:spcPct val="90000"/>
              </a:lnSpc>
            </a:pPr>
            <a:r>
              <a:rPr lang="ro-RO" altLang="en-US" sz="1800" dirty="0"/>
              <a:t>Oprirea se poate realiza pe o dată de 8 sau 16 biţi, pe octet superior sau inferior, la citire sau scriere;</a:t>
            </a:r>
            <a:endParaRPr lang="en-US" altLang="en-US" sz="1800" dirty="0"/>
          </a:p>
          <a:p>
            <a:pPr lvl="1">
              <a:lnSpc>
                <a:spcPct val="90000"/>
              </a:lnSpc>
            </a:pPr>
            <a:r>
              <a:rPr lang="en-US" altLang="en-US" sz="1800" dirty="0" err="1"/>
              <a:t>Blocul</a:t>
            </a:r>
            <a:r>
              <a:rPr lang="en-US" altLang="en-US" sz="1800" dirty="0"/>
              <a:t> </a:t>
            </a:r>
            <a:r>
              <a:rPr lang="en-US" altLang="en-US" sz="1800" dirty="0" err="1"/>
              <a:t>este</a:t>
            </a:r>
            <a:r>
              <a:rPr lang="en-US" altLang="en-US" sz="1800" dirty="0"/>
              <a:t> </a:t>
            </a:r>
            <a:r>
              <a:rPr lang="en-US" altLang="en-US" sz="1800" dirty="0" err="1"/>
              <a:t>controlat</a:t>
            </a:r>
            <a:r>
              <a:rPr lang="en-US" altLang="en-US" sz="1800" dirty="0"/>
              <a:t> </a:t>
            </a:r>
            <a:r>
              <a:rPr lang="en-US" altLang="en-US" sz="1800" dirty="0" err="1"/>
              <a:t>prin</a:t>
            </a:r>
            <a:r>
              <a:rPr lang="en-US" altLang="en-US" sz="1800" dirty="0"/>
              <a:t> SFR</a:t>
            </a:r>
            <a:r>
              <a:rPr lang="ro-RO" altLang="en-US" sz="1800" dirty="0"/>
              <a:t>, de ex. Breakpoint Control Register 0: </a:t>
            </a:r>
          </a:p>
        </p:txBody>
      </p:sp>
    </p:spTree>
    <p:extLst>
      <p:ext uri="{BB962C8B-B14F-4D97-AF65-F5344CB8AC3E}">
        <p14:creationId xmlns:p14="http://schemas.microsoft.com/office/powerpoint/2010/main" val="2968141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46083" name="Rectangle 3"/>
          <p:cNvSpPr>
            <a:spLocks noGrp="1" noChangeArrowheads="1"/>
          </p:cNvSpPr>
          <p:nvPr>
            <p:ph type="body" idx="1"/>
          </p:nvPr>
        </p:nvSpPr>
        <p:spPr>
          <a:xfrm>
            <a:off x="457200" y="914400"/>
            <a:ext cx="8229600" cy="5216525"/>
          </a:xfrm>
        </p:spPr>
        <p:txBody>
          <a:bodyPr/>
          <a:lstStyle/>
          <a:p>
            <a:pPr algn="ctr">
              <a:buFont typeface="Wingdings" panose="05000000000000000000" pitchFamily="2" charset="2"/>
              <a:buNone/>
            </a:pPr>
            <a:endParaRPr lang="en-US" altLang="en-US" sz="2400"/>
          </a:p>
          <a:p>
            <a:pPr algn="ctr">
              <a:buFont typeface="Wingdings" panose="05000000000000000000" pitchFamily="2" charset="2"/>
              <a:buNone/>
            </a:pPr>
            <a:endParaRPr lang="ro-RO" altLang="en-US" sz="1600"/>
          </a:p>
        </p:txBody>
      </p:sp>
      <p:pic>
        <p:nvPicPr>
          <p:cNvPr id="4608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115" y="838200"/>
            <a:ext cx="6311769" cy="591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144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63491" name="Rectangle 3"/>
          <p:cNvSpPr>
            <a:spLocks noGrp="1" noChangeArrowheads="1"/>
          </p:cNvSpPr>
          <p:nvPr>
            <p:ph type="body" idx="1"/>
          </p:nvPr>
        </p:nvSpPr>
        <p:spPr>
          <a:xfrm>
            <a:off x="457200" y="914400"/>
            <a:ext cx="8229600" cy="5216525"/>
          </a:xfrm>
        </p:spPr>
        <p:txBody>
          <a:bodyPr/>
          <a:lstStyle/>
          <a:p>
            <a:pPr algn="ctr">
              <a:buFont typeface="Wingdings" panose="05000000000000000000" pitchFamily="2" charset="2"/>
              <a:buNone/>
            </a:pPr>
            <a:endParaRPr lang="en-US" altLang="en-US" sz="2400"/>
          </a:p>
          <a:p>
            <a:pPr algn="ctr">
              <a:buFont typeface="Wingdings" panose="05000000000000000000" pitchFamily="2" charset="2"/>
              <a:buNone/>
            </a:pPr>
            <a:endParaRPr lang="ro-RO" altLang="en-US" sz="1600"/>
          </a:p>
        </p:txBody>
      </p:sp>
      <p:pic>
        <p:nvPicPr>
          <p:cNvPr id="634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761" y="735274"/>
            <a:ext cx="5275757" cy="6122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60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47107" name="Rectangle 3"/>
          <p:cNvSpPr>
            <a:spLocks noGrp="1" noChangeArrowheads="1"/>
          </p:cNvSpPr>
          <p:nvPr>
            <p:ph type="body" idx="1"/>
          </p:nvPr>
        </p:nvSpPr>
        <p:spPr>
          <a:xfrm>
            <a:off x="457200" y="838200"/>
            <a:ext cx="8229600" cy="5742482"/>
          </a:xfrm>
        </p:spPr>
        <p:txBody>
          <a:bodyPr/>
          <a:lstStyle/>
          <a:p>
            <a:pPr>
              <a:lnSpc>
                <a:spcPct val="90000"/>
              </a:lnSpc>
            </a:pPr>
            <a:r>
              <a:rPr lang="ro-RO" altLang="en-US" sz="2000" dirty="0"/>
              <a:t>BDM (Background Debug Mode</a:t>
            </a:r>
            <a:r>
              <a:rPr lang="ro-RO" altLang="en-US" sz="2000" dirty="0" smtClean="0"/>
              <a:t>)</a:t>
            </a:r>
            <a:endParaRPr lang="en-US" altLang="en-US" sz="2000" dirty="0" smtClean="0"/>
          </a:p>
          <a:p>
            <a:pPr>
              <a:lnSpc>
                <a:spcPct val="90000"/>
              </a:lnSpc>
            </a:pPr>
            <a:endParaRPr lang="ro-RO" altLang="en-US" sz="2000" dirty="0"/>
          </a:p>
          <a:p>
            <a:pPr lvl="1">
              <a:lnSpc>
                <a:spcPct val="90000"/>
              </a:lnSpc>
            </a:pPr>
            <a:r>
              <a:rPr lang="ro-RO" altLang="en-US" sz="1800" dirty="0"/>
              <a:t>Oferă suport pentru depanare;</a:t>
            </a:r>
          </a:p>
          <a:p>
            <a:pPr lvl="1">
              <a:lnSpc>
                <a:spcPct val="90000"/>
              </a:lnSpc>
            </a:pPr>
            <a:r>
              <a:rPr lang="ro-RO" altLang="en-US" sz="1800" dirty="0"/>
              <a:t>Poate fi dezactivat;</a:t>
            </a:r>
          </a:p>
          <a:p>
            <a:pPr lvl="1">
              <a:lnSpc>
                <a:spcPct val="90000"/>
              </a:lnSpc>
            </a:pPr>
            <a:r>
              <a:rPr lang="ro-RO" altLang="en-US" sz="1800" dirty="0"/>
              <a:t>Poate urmări execuţia instrucţiunilor;</a:t>
            </a:r>
            <a:endParaRPr lang="en-US" altLang="en-US" sz="1800" dirty="0"/>
          </a:p>
          <a:p>
            <a:pPr lvl="1">
              <a:lnSpc>
                <a:spcPct val="90000"/>
              </a:lnSpc>
            </a:pPr>
            <a:r>
              <a:rPr lang="en-US" altLang="en-US" sz="1800" dirty="0" err="1"/>
              <a:t>Modul</a:t>
            </a:r>
            <a:r>
              <a:rPr lang="en-US" altLang="en-US" sz="1800" dirty="0"/>
              <a:t> de </a:t>
            </a:r>
            <a:r>
              <a:rPr lang="en-US" altLang="en-US" sz="1800" dirty="0" err="1"/>
              <a:t>lucru</a:t>
            </a:r>
            <a:r>
              <a:rPr lang="en-US" altLang="en-US" sz="1800" dirty="0"/>
              <a:t> </a:t>
            </a:r>
            <a:r>
              <a:rPr lang="en-US" altLang="en-US" sz="1800" dirty="0" err="1"/>
              <a:t>securizat</a:t>
            </a:r>
            <a:r>
              <a:rPr lang="en-US" altLang="en-US" sz="1800" dirty="0"/>
              <a:t>: a</a:t>
            </a:r>
            <a:r>
              <a:rPr lang="ro-RO" altLang="en-US" sz="1800" dirty="0"/>
              <a:t>sigură protecţia memoriei interne EEPROM şi Flash;</a:t>
            </a:r>
          </a:p>
          <a:p>
            <a:pPr lvl="1">
              <a:lnSpc>
                <a:spcPct val="90000"/>
              </a:lnSpc>
            </a:pPr>
            <a:r>
              <a:rPr lang="ro-RO" altLang="en-US" sz="1800" dirty="0"/>
              <a:t>BDM primeşte şi execută comenzi de la un sistem de dezvoltare; 2 tipuri de comenzi: hardware şi firmware;</a:t>
            </a:r>
          </a:p>
          <a:p>
            <a:pPr lvl="1">
              <a:lnSpc>
                <a:spcPct val="90000"/>
              </a:lnSpc>
            </a:pPr>
            <a:r>
              <a:rPr lang="ro-RO" altLang="en-US" sz="1800" dirty="0"/>
              <a:t>Comenzile hardware scriu şi citesc oricare locaţie de memorie accesibilă de CPU şi asigură intrarea în BDM;</a:t>
            </a:r>
          </a:p>
          <a:p>
            <a:pPr lvl="1">
              <a:lnSpc>
                <a:spcPct val="90000"/>
              </a:lnSpc>
            </a:pPr>
            <a:r>
              <a:rPr lang="ro-RO" altLang="en-US" sz="1800" dirty="0"/>
              <a:t>Comenzile firmware scriu şi citesc registrele interne şi asigură ieşirea din BDM; </a:t>
            </a:r>
          </a:p>
          <a:p>
            <a:pPr lvl="1">
              <a:lnSpc>
                <a:spcPct val="90000"/>
              </a:lnSpc>
            </a:pPr>
            <a:r>
              <a:rPr lang="ro-RO" altLang="en-US" sz="1800" dirty="0"/>
              <a:t>Exemple de comenzi firmware: READ_NEXT (acces indirect în memorie), READ_PC, READ_D, READ_X, READ_Y, WRITE_PC, WRITE_D, WRITE_NEXT etc.</a:t>
            </a:r>
          </a:p>
          <a:p>
            <a:pPr lvl="2">
              <a:lnSpc>
                <a:spcPct val="90000"/>
              </a:lnSpc>
            </a:pPr>
            <a:r>
              <a:rPr lang="ro-RO" altLang="en-US" sz="1600" dirty="0"/>
              <a:t>TRACE1: instalează modul de pas cu pas,</a:t>
            </a:r>
          </a:p>
          <a:p>
            <a:pPr lvl="2">
              <a:lnSpc>
                <a:spcPct val="90000"/>
              </a:lnSpc>
            </a:pPr>
            <a:r>
              <a:rPr lang="ro-RO" altLang="en-US" sz="1600" dirty="0"/>
              <a:t>TAGGO: instalează urmărirea instrucţiunilor;</a:t>
            </a:r>
          </a:p>
          <a:p>
            <a:pPr lvl="2">
              <a:lnSpc>
                <a:spcPct val="90000"/>
              </a:lnSpc>
            </a:pPr>
            <a:r>
              <a:rPr lang="ro-RO" altLang="en-US" sz="1600" dirty="0"/>
              <a:t>GO: salt la programul utilizator;</a:t>
            </a:r>
          </a:p>
        </p:txBody>
      </p:sp>
    </p:spTree>
    <p:extLst>
      <p:ext uri="{BB962C8B-B14F-4D97-AF65-F5344CB8AC3E}">
        <p14:creationId xmlns:p14="http://schemas.microsoft.com/office/powerpoint/2010/main" val="2197358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49155" name="Rectangle 3"/>
          <p:cNvSpPr>
            <a:spLocks noGrp="1" noChangeArrowheads="1"/>
          </p:cNvSpPr>
          <p:nvPr>
            <p:ph type="body" idx="1"/>
          </p:nvPr>
        </p:nvSpPr>
        <p:spPr>
          <a:xfrm>
            <a:off x="457200" y="914400"/>
            <a:ext cx="8229600" cy="5216525"/>
          </a:xfrm>
        </p:spPr>
        <p:txBody>
          <a:bodyPr/>
          <a:lstStyle/>
          <a:p>
            <a:pPr>
              <a:lnSpc>
                <a:spcPct val="90000"/>
              </a:lnSpc>
            </a:pPr>
            <a:r>
              <a:rPr lang="en-US" altLang="en-US" sz="2000" dirty="0"/>
              <a:t>Memoria Flash</a:t>
            </a:r>
            <a:r>
              <a:rPr lang="ro-RO" altLang="en-US" sz="2000" dirty="0" smtClean="0"/>
              <a:t>:</a:t>
            </a:r>
            <a:endParaRPr lang="en-US" altLang="en-US" sz="2000" dirty="0" smtClean="0"/>
          </a:p>
          <a:p>
            <a:pPr>
              <a:lnSpc>
                <a:spcPct val="90000"/>
              </a:lnSpc>
            </a:pPr>
            <a:endParaRPr lang="ro-RO" altLang="en-US" sz="2000" dirty="0"/>
          </a:p>
          <a:p>
            <a:pPr lvl="1">
              <a:lnSpc>
                <a:spcPct val="90000"/>
              </a:lnSpc>
            </a:pPr>
            <a:r>
              <a:rPr lang="ro-RO" altLang="en-US" sz="1800" dirty="0"/>
              <a:t>Capacitate de 256 Ko, organizată ca 4 blocuri de cîte 64 Ko;</a:t>
            </a:r>
          </a:p>
          <a:p>
            <a:pPr lvl="1">
              <a:lnSpc>
                <a:spcPct val="90000"/>
              </a:lnSpc>
            </a:pPr>
            <a:r>
              <a:rPr lang="ro-RO" altLang="en-US" sz="1800" dirty="0"/>
              <a:t>Fiecare bloc poate fi şters, programat sau citit;</a:t>
            </a:r>
          </a:p>
          <a:p>
            <a:pPr lvl="1">
              <a:lnSpc>
                <a:spcPct val="90000"/>
              </a:lnSpc>
            </a:pPr>
            <a:r>
              <a:rPr lang="ro-RO" altLang="en-US" sz="1800" dirty="0"/>
              <a:t>Tensiunea mare necesară ştergerii este generată intern;</a:t>
            </a:r>
          </a:p>
          <a:p>
            <a:pPr lvl="1">
              <a:lnSpc>
                <a:spcPct val="90000"/>
              </a:lnSpc>
            </a:pPr>
            <a:r>
              <a:rPr lang="ro-RO" altLang="en-US" sz="1800" dirty="0"/>
              <a:t>Facilitate de generare de întrerupere la încheierea comenzii sau la golirea tamponului de date;</a:t>
            </a:r>
          </a:p>
          <a:p>
            <a:pPr lvl="1">
              <a:lnSpc>
                <a:spcPct val="90000"/>
              </a:lnSpc>
            </a:pPr>
            <a:r>
              <a:rPr lang="ro-RO" altLang="en-US" sz="1800" dirty="0"/>
              <a:t>Conţine o bandă de asamblare pe 2 nivele pentru a creşte viteza de execuţie a comenzilor;</a:t>
            </a:r>
          </a:p>
          <a:p>
            <a:pPr lvl="1">
              <a:lnSpc>
                <a:spcPct val="90000"/>
              </a:lnSpc>
            </a:pPr>
            <a:r>
              <a:rPr lang="ro-RO" altLang="en-US" sz="1800" dirty="0"/>
              <a:t>Memoria este securizată;</a:t>
            </a:r>
          </a:p>
          <a:p>
            <a:pPr lvl="1">
              <a:lnSpc>
                <a:spcPct val="90000"/>
              </a:lnSpc>
            </a:pPr>
            <a:r>
              <a:rPr lang="ro-RO" altLang="en-US" sz="1800" dirty="0"/>
              <a:t>Structura:</a:t>
            </a:r>
          </a:p>
          <a:p>
            <a:pPr lvl="2">
              <a:lnSpc>
                <a:spcPct val="90000"/>
              </a:lnSpc>
            </a:pPr>
            <a:r>
              <a:rPr lang="ro-RO" altLang="en-US" sz="1600" dirty="0"/>
              <a:t>Împărţită în pagini de 16 Ko;</a:t>
            </a:r>
          </a:p>
          <a:p>
            <a:pPr lvl="2">
              <a:lnSpc>
                <a:spcPct val="90000"/>
              </a:lnSpc>
            </a:pPr>
            <a:r>
              <a:rPr lang="ro-RO" altLang="en-US" sz="1600" dirty="0"/>
              <a:t>Zonele 4000H – 7FFFH, 8000H – BFFFH şi C000H – FFFFH sunt ocupate de pagini flash; zona 0000 – 3FFFH este ocupată de SFR – uri, EEPROM şi SRAM;</a:t>
            </a:r>
          </a:p>
          <a:p>
            <a:pPr lvl="2">
              <a:lnSpc>
                <a:spcPct val="90000"/>
              </a:lnSpc>
            </a:pPr>
            <a:r>
              <a:rPr lang="ro-RO" altLang="en-US" sz="1600" dirty="0"/>
              <a:t>Paginile din zonele 4000H – 7FFFH şi C000H – FFFFH sunt fixe în timp ce paginile din zona 8000H – BFFFH sunt suprapuse; pot fi accesate prin un registru de pagină;</a:t>
            </a:r>
          </a:p>
          <a:p>
            <a:pPr lvl="2">
              <a:lnSpc>
                <a:spcPct val="90000"/>
              </a:lnSpc>
            </a:pPr>
            <a:r>
              <a:rPr lang="ro-RO" altLang="en-US" sz="1600" dirty="0"/>
              <a:t>Paginile fixe pot fi, de asemenea, accesate prin registrul de pagină.</a:t>
            </a:r>
          </a:p>
        </p:txBody>
      </p:sp>
    </p:spTree>
    <p:extLst>
      <p:ext uri="{BB962C8B-B14F-4D97-AF65-F5344CB8AC3E}">
        <p14:creationId xmlns:p14="http://schemas.microsoft.com/office/powerpoint/2010/main" val="10266076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6"/>
          <p:cNvSpPr>
            <a:spLocks noGrp="1"/>
          </p:cNvSpPr>
          <p:nvPr>
            <p:ph type="sldNum" sz="quarter" idx="12"/>
          </p:nvPr>
        </p:nvSpPr>
        <p:spPr/>
        <p:txBody>
          <a:bodyPr/>
          <a:lstStyle/>
          <a:p>
            <a:fld id="{31557606-4165-4B6C-9F3A-3B869969492C}" type="slidenum">
              <a:rPr lang="ro-RO" altLang="en-US"/>
              <a:pPr/>
              <a:t>18</a:t>
            </a:fld>
            <a:endParaRPr lang="ro-RO" altLang="en-US"/>
          </a:p>
        </p:txBody>
      </p:sp>
      <p:sp>
        <p:nvSpPr>
          <p:cNvPr id="50178" name="Rectangle 2"/>
          <p:cNvSpPr>
            <a:spLocks noGrp="1" noChangeArrowheads="1"/>
          </p:cNvSpPr>
          <p:nvPr>
            <p:ph type="title"/>
          </p:nvPr>
        </p:nvSpPr>
        <p:spPr>
          <a:xfrm>
            <a:off x="457200" y="277813"/>
            <a:ext cx="8229600" cy="636587"/>
          </a:xfrm>
        </p:spPr>
        <p:txBody>
          <a:bodyPr/>
          <a:lstStyle/>
          <a:p>
            <a:r>
              <a:rPr lang="ro-RO" altLang="en-US" sz="2400">
                <a:latin typeface="Arial" panose="020B0604020202020204" pitchFamily="34" charset="0"/>
              </a:rPr>
              <a:t>Sisteme Încorporate</a:t>
            </a:r>
          </a:p>
        </p:txBody>
      </p:sp>
      <p:pic>
        <p:nvPicPr>
          <p:cNvPr id="50225" name="Picture 49"/>
          <p:cNvPicPr>
            <a:picLocks noChangeAspect="1" noChangeArrowheads="1"/>
          </p:cNvPicPr>
          <p:nvPr>
            <p:ph type="body" sz="half" idx="1"/>
          </p:nvPr>
        </p:nvPicPr>
        <p:blipFill>
          <a:blip r:embed="rId2">
            <a:extLst>
              <a:ext uri="{28A0092B-C50C-407E-A947-70E740481C1C}">
                <a14:useLocalDpi xmlns:a14="http://schemas.microsoft.com/office/drawing/2010/main" val="0"/>
              </a:ext>
            </a:extLst>
          </a:blip>
          <a:srcRect/>
          <a:stretch>
            <a:fillRect/>
          </a:stretch>
        </p:blipFill>
        <p:spPr>
          <a:xfrm>
            <a:off x="2180248" y="914400"/>
            <a:ext cx="4783503" cy="5757472"/>
          </a:xfrm>
          <a:noFill/>
          <a:ln/>
        </p:spPr>
      </p:pic>
    </p:spTree>
    <p:extLst>
      <p:ext uri="{BB962C8B-B14F-4D97-AF65-F5344CB8AC3E}">
        <p14:creationId xmlns:p14="http://schemas.microsoft.com/office/powerpoint/2010/main" val="3809830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7813"/>
            <a:ext cx="8229600" cy="636587"/>
          </a:xfrm>
        </p:spPr>
        <p:txBody>
          <a:bodyPr/>
          <a:lstStyle/>
          <a:p>
            <a:r>
              <a:rPr lang="ro-RO" altLang="en-US" sz="2400">
                <a:latin typeface="Arial" panose="020B0604020202020204" pitchFamily="34" charset="0"/>
              </a:rPr>
              <a:t>Sisteme Încorporate</a:t>
            </a:r>
          </a:p>
        </p:txBody>
      </p:sp>
      <p:sp>
        <p:nvSpPr>
          <p:cNvPr id="77828" name="Rectangle 4"/>
          <p:cNvSpPr>
            <a:spLocks noGrp="1" noChangeArrowheads="1"/>
          </p:cNvSpPr>
          <p:nvPr>
            <p:ph type="body" sz="half" idx="1"/>
          </p:nvPr>
        </p:nvSpPr>
        <p:spPr>
          <a:xfrm>
            <a:off x="457200" y="838200"/>
            <a:ext cx="8491928" cy="5622561"/>
          </a:xfrm>
        </p:spPr>
        <p:txBody>
          <a:bodyPr/>
          <a:lstStyle/>
          <a:p>
            <a:pPr lvl="1"/>
            <a:r>
              <a:rPr lang="ro-RO" altLang="en-US" sz="1800" dirty="0"/>
              <a:t>Controlată de mai multe SFR – uri</a:t>
            </a:r>
            <a:r>
              <a:rPr lang="en-US" altLang="en-US" sz="1800" dirty="0"/>
              <a:t>; ex.:</a:t>
            </a:r>
            <a:endParaRPr lang="ro-RO" altLang="en-US" sz="1800" dirty="0"/>
          </a:p>
          <a:p>
            <a:pPr lvl="2"/>
            <a:r>
              <a:rPr lang="ro-RO" altLang="en-US" sz="1600" dirty="0"/>
              <a:t>FCMD (Flash Command Register):</a:t>
            </a:r>
          </a:p>
          <a:p>
            <a:pPr lvl="1" algn="ctr">
              <a:buFont typeface="Wingdings" panose="05000000000000000000" pitchFamily="2" charset="2"/>
              <a:buNone/>
            </a:pPr>
            <a:endParaRPr lang="ro-RO" altLang="en-US" sz="1800" dirty="0"/>
          </a:p>
          <a:p>
            <a:pPr lvl="2"/>
            <a:endParaRPr lang="ro-RO" altLang="en-US" sz="1700" dirty="0"/>
          </a:p>
          <a:p>
            <a:pPr lvl="2"/>
            <a:endParaRPr lang="ro-RO" altLang="en-US" sz="1700" dirty="0"/>
          </a:p>
          <a:p>
            <a:pPr lvl="2"/>
            <a:endParaRPr lang="ro-RO" altLang="en-US" sz="1700" dirty="0"/>
          </a:p>
          <a:p>
            <a:pPr lvl="2"/>
            <a:endParaRPr lang="ro-RO" altLang="en-US" sz="1700" dirty="0"/>
          </a:p>
          <a:p>
            <a:pPr lvl="2"/>
            <a:endParaRPr lang="ro-RO" altLang="en-US" sz="1700" dirty="0"/>
          </a:p>
          <a:p>
            <a:pPr lvl="2"/>
            <a:endParaRPr lang="ro-RO" altLang="en-US" sz="1700" dirty="0"/>
          </a:p>
          <a:p>
            <a:pPr lvl="2"/>
            <a:endParaRPr lang="ro-RO" altLang="en-US" sz="1700" dirty="0"/>
          </a:p>
          <a:p>
            <a:pPr lvl="2"/>
            <a:endParaRPr lang="ro-RO" altLang="en-US" sz="1700" dirty="0"/>
          </a:p>
          <a:p>
            <a:pPr lvl="2"/>
            <a:endParaRPr lang="ro-RO" altLang="en-US" sz="1700" dirty="0"/>
          </a:p>
          <a:p>
            <a:pPr lvl="2"/>
            <a:endParaRPr lang="ro-RO" altLang="en-US" sz="1700" dirty="0"/>
          </a:p>
          <a:p>
            <a:pPr lvl="2"/>
            <a:r>
              <a:rPr lang="ro-RO" altLang="en-US" sz="1700" dirty="0"/>
              <a:t>FSTAT (Flash Status</a:t>
            </a:r>
            <a:r>
              <a:rPr lang="en-US" altLang="en-US" sz="1700" dirty="0"/>
              <a:t> Register): </a:t>
            </a:r>
            <a:r>
              <a:rPr lang="ro-RO" altLang="en-US" sz="1700" dirty="0"/>
              <a:t>arată dacă pot sau nu să fie trimise comenzi (CBEIF), dacă s – au executat comenzile sau sunt în curs (CCIF), indică violare de protecţie (PVIOL), eroare de acces (ACCERR), dacă blocul este şters sau nu.</a:t>
            </a:r>
          </a:p>
        </p:txBody>
      </p:sp>
      <p:pic>
        <p:nvPicPr>
          <p:cNvPr id="778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44638"/>
            <a:ext cx="57150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7714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7813"/>
            <a:ext cx="8229600" cy="484187"/>
          </a:xfrm>
        </p:spPr>
        <p:txBody>
          <a:bodyPr/>
          <a:lstStyle/>
          <a:p>
            <a:r>
              <a:rPr lang="ro-RO" altLang="en-US" sz="2400">
                <a:latin typeface="Arial" panose="020B0604020202020204" pitchFamily="34" charset="0"/>
              </a:rPr>
              <a:t>Sisteme Încorporate</a:t>
            </a:r>
          </a:p>
        </p:txBody>
      </p:sp>
      <p:sp>
        <p:nvSpPr>
          <p:cNvPr id="24579" name="Rectangle 3"/>
          <p:cNvSpPr>
            <a:spLocks noGrp="1" noChangeArrowheads="1"/>
          </p:cNvSpPr>
          <p:nvPr>
            <p:ph type="body" idx="1"/>
          </p:nvPr>
        </p:nvSpPr>
        <p:spPr>
          <a:xfrm>
            <a:off x="584200" y="1168400"/>
            <a:ext cx="8229600" cy="5216525"/>
          </a:xfrm>
        </p:spPr>
        <p:txBody>
          <a:bodyPr>
            <a:normAutofit lnSpcReduction="10000"/>
          </a:bodyPr>
          <a:lstStyle/>
          <a:p>
            <a:pPr>
              <a:buFont typeface="Wingdings" panose="05000000000000000000" pitchFamily="2" charset="2"/>
              <a:buNone/>
            </a:pPr>
            <a:r>
              <a:rPr lang="ro-RO" altLang="en-US" sz="2400" b="1" dirty="0"/>
              <a:t>2.2. Arhitectura cu nucleu HCS 12</a:t>
            </a:r>
          </a:p>
          <a:p>
            <a:r>
              <a:rPr lang="ro-RO" altLang="en-US" sz="2000" dirty="0"/>
              <a:t>Este o arhitectură a microcontrolerelor Motorola pe 16 biţi;</a:t>
            </a:r>
          </a:p>
          <a:p>
            <a:r>
              <a:rPr lang="ro-RO" altLang="en-US" sz="2000" dirty="0"/>
              <a:t>Exemplu: MC9S12DJ256;</a:t>
            </a:r>
          </a:p>
          <a:p>
            <a:r>
              <a:rPr lang="ro-RO" altLang="en-US" sz="2000" dirty="0"/>
              <a:t>Include unitate centrală de tip HCS 12, compatibilă cu HC 12 şi 11;</a:t>
            </a:r>
          </a:p>
          <a:p>
            <a:r>
              <a:rPr lang="ro-RO" altLang="en-US" sz="2000" dirty="0"/>
              <a:t>Include interfaţă pentru magistrală externă multiplexată, modul de breackpoint, modul pentru depanare;</a:t>
            </a:r>
          </a:p>
          <a:p>
            <a:r>
              <a:rPr lang="ro-RO" altLang="en-US" sz="2000" dirty="0"/>
              <a:t>Include modul de tact complex: oscilator cu consum mic, </a:t>
            </a:r>
            <a:r>
              <a:rPr lang="ro-RO" altLang="en-US" sz="2000" dirty="0" smtClean="0"/>
              <a:t>PLL</a:t>
            </a:r>
            <a:r>
              <a:rPr lang="en-US" altLang="en-US" sz="2000" dirty="0" smtClean="0"/>
              <a:t> (Phase Locked-Loop)</a:t>
            </a:r>
            <a:r>
              <a:rPr lang="ro-RO" altLang="en-US" sz="2000" dirty="0" smtClean="0"/>
              <a:t>, </a:t>
            </a:r>
            <a:r>
              <a:rPr lang="ro-RO" altLang="en-US" sz="2000" dirty="0"/>
              <a:t>monitor de tact, </a:t>
            </a:r>
            <a:r>
              <a:rPr lang="ro-RO" altLang="en-US" sz="2000" dirty="0" smtClean="0"/>
              <a:t>COP</a:t>
            </a:r>
            <a:r>
              <a:rPr lang="en-US" altLang="en-US" sz="2000" dirty="0" smtClean="0"/>
              <a:t> (Computing Operating Properly)</a:t>
            </a:r>
            <a:r>
              <a:rPr lang="ro-RO" altLang="en-US" sz="2000" dirty="0" smtClean="0"/>
              <a:t> </a:t>
            </a:r>
            <a:r>
              <a:rPr lang="ro-RO" altLang="en-US" sz="2000" dirty="0"/>
              <a:t>watchdog;</a:t>
            </a:r>
          </a:p>
          <a:p>
            <a:r>
              <a:rPr lang="ro-RO" altLang="en-US" sz="2000" dirty="0"/>
              <a:t>Porturi pe 8 şi 4 biţi, cu facilităţi de întrerupere;</a:t>
            </a:r>
          </a:p>
          <a:p>
            <a:r>
              <a:rPr lang="ro-RO" altLang="en-US" sz="2000" dirty="0"/>
              <a:t>Contor pe 16 biţi cu 8 canale de captare/ comparare; contor acumulator (2 pe 8 biţi sau 1 pe 16 biţi);</a:t>
            </a:r>
          </a:p>
          <a:p>
            <a:r>
              <a:rPr lang="ro-RO" altLang="en-US" sz="2000" dirty="0"/>
              <a:t>8 canale PWM;</a:t>
            </a:r>
          </a:p>
          <a:p>
            <a:r>
              <a:rPr lang="ro-RO" altLang="en-US" sz="2000" dirty="0"/>
              <a:t>2 interfeţe seriale asincrone şi 3 interfeţe seriale sincrone;</a:t>
            </a:r>
          </a:p>
          <a:p>
            <a:r>
              <a:rPr lang="ro-RO" altLang="en-US" sz="2000" dirty="0"/>
              <a:t>Interfaţă serială pentru aplicaţii automotive şi interfaţă Inter IC (IIC); </a:t>
            </a:r>
          </a:p>
        </p:txBody>
      </p:sp>
    </p:spTree>
    <p:extLst>
      <p:ext uri="{BB962C8B-B14F-4D97-AF65-F5344CB8AC3E}">
        <p14:creationId xmlns:p14="http://schemas.microsoft.com/office/powerpoint/2010/main" val="3244370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7813"/>
            <a:ext cx="8229600" cy="636587"/>
          </a:xfrm>
        </p:spPr>
        <p:txBody>
          <a:bodyPr/>
          <a:lstStyle/>
          <a:p>
            <a:r>
              <a:rPr lang="ro-RO" altLang="en-US" sz="2400">
                <a:latin typeface="Arial" panose="020B0604020202020204" pitchFamily="34" charset="0"/>
              </a:rPr>
              <a:t>Sisteme Încorporate</a:t>
            </a:r>
          </a:p>
        </p:txBody>
      </p:sp>
      <p:sp>
        <p:nvSpPr>
          <p:cNvPr id="78851" name="Rectangle 3"/>
          <p:cNvSpPr>
            <a:spLocks noGrp="1" noChangeArrowheads="1"/>
          </p:cNvSpPr>
          <p:nvPr>
            <p:ph type="body" sz="half" idx="1"/>
          </p:nvPr>
        </p:nvSpPr>
        <p:spPr>
          <a:xfrm>
            <a:off x="457200" y="838200"/>
            <a:ext cx="8305800" cy="5832423"/>
          </a:xfrm>
        </p:spPr>
        <p:txBody>
          <a:bodyPr/>
          <a:lstStyle/>
          <a:p>
            <a:pPr lvl="1"/>
            <a:r>
              <a:rPr lang="ro-RO" altLang="en-US" sz="1800" dirty="0"/>
              <a:t>Protecţia memoriei flash:</a:t>
            </a:r>
          </a:p>
          <a:p>
            <a:pPr lvl="2"/>
            <a:r>
              <a:rPr lang="ro-RO" altLang="en-US" sz="1600" dirty="0"/>
              <a:t>Este controlată de registrul FPROT; dacă există mai multe memorii flash, există mai multe registre FPROT;</a:t>
            </a:r>
          </a:p>
          <a:p>
            <a:pPr lvl="2"/>
            <a:r>
              <a:rPr lang="ro-RO" altLang="en-US" sz="1600" dirty="0"/>
              <a:t>Informaţia de protecţie este memorată de memoria flash, în locaţiile FF0AH, FF0BH, FF0CH şi FF0DH pentru blocurile 3, 2, 1 respectiv 0; se încarcă în FPROT în timpul secvenţei de iniţializare;</a:t>
            </a:r>
          </a:p>
          <a:p>
            <a:pPr lvl="2"/>
            <a:r>
              <a:rPr lang="ro-RO" altLang="en-US" sz="1600" dirty="0"/>
              <a:t>Protecţia unui bloc poate fi pentru întregul bloc sau doar pentru o parte a sa; pot fi 1 sau 2 părţi protejate, una superioară şi una inferioară; acestea sunt folosite pentru a memora secvenţa de boot, vectorii de iniţializare şi întrerupere, parametri critici;</a:t>
            </a:r>
          </a:p>
          <a:p>
            <a:pPr lvl="2" algn="ctr">
              <a:buFont typeface="Wingdings" panose="05000000000000000000" pitchFamily="2" charset="2"/>
              <a:buNone/>
            </a:pPr>
            <a:endParaRPr lang="ro-RO" altLang="en-US" sz="1600" dirty="0"/>
          </a:p>
          <a:p>
            <a:pPr lvl="3"/>
            <a:endParaRPr lang="ro-RO" altLang="en-US" sz="1500" dirty="0"/>
          </a:p>
          <a:p>
            <a:pPr lvl="3"/>
            <a:endParaRPr lang="ro-RO" altLang="en-US" sz="1500" dirty="0"/>
          </a:p>
          <a:p>
            <a:pPr lvl="3"/>
            <a:endParaRPr lang="ro-RO" altLang="en-US" sz="1500" dirty="0"/>
          </a:p>
          <a:p>
            <a:pPr lvl="3"/>
            <a:r>
              <a:rPr lang="ro-RO" altLang="en-US" sz="1600" dirty="0"/>
              <a:t>FPOPEN: întregul bloc de memorie flash este protejat sau doar anumite părţi;</a:t>
            </a:r>
          </a:p>
          <a:p>
            <a:pPr lvl="3"/>
            <a:r>
              <a:rPr lang="ro-RO" altLang="en-US" sz="1600" dirty="0"/>
              <a:t>NV6: disponibil;</a:t>
            </a:r>
          </a:p>
          <a:p>
            <a:pPr lvl="3"/>
            <a:r>
              <a:rPr lang="ro-RO" altLang="en-US" sz="1600" dirty="0"/>
              <a:t>FPHDIS: partea superioară a blocului este protejată sau nu;</a:t>
            </a:r>
          </a:p>
          <a:p>
            <a:pPr lvl="4"/>
            <a:r>
              <a:rPr lang="ro-RO" altLang="en-US" sz="1400" dirty="0"/>
              <a:t>00 – 2 Ko, 01 – 4 Ko, 10 – 8 Ko, 11 – 16 Ko;</a:t>
            </a:r>
          </a:p>
          <a:p>
            <a:pPr lvl="3"/>
            <a:r>
              <a:rPr lang="ro-RO" altLang="en-US" sz="1600" dirty="0"/>
              <a:t>FPLDIS: partea inferioară a blocului este protejată sau nu;</a:t>
            </a:r>
          </a:p>
          <a:p>
            <a:pPr lvl="4"/>
            <a:r>
              <a:rPr lang="ro-RO" altLang="en-US" sz="1400" dirty="0"/>
              <a:t>00 – 0.5 Ko, 01 – 1 Ko, 10 – 2 Ko, 11 – 4 Ko.</a:t>
            </a:r>
          </a:p>
        </p:txBody>
      </p:sp>
      <p:pic>
        <p:nvPicPr>
          <p:cNvPr id="788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454400"/>
            <a:ext cx="799782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4069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304800"/>
            <a:ext cx="8229600" cy="636588"/>
          </a:xfrm>
        </p:spPr>
        <p:txBody>
          <a:bodyPr/>
          <a:lstStyle/>
          <a:p>
            <a:r>
              <a:rPr lang="ro-RO" altLang="en-US" sz="2400">
                <a:latin typeface="Arial" panose="020B0604020202020204" pitchFamily="34" charset="0"/>
              </a:rPr>
              <a:t>Sisteme Încorporate</a:t>
            </a:r>
          </a:p>
        </p:txBody>
      </p:sp>
      <p:sp>
        <p:nvSpPr>
          <p:cNvPr id="79875" name="Rectangle 3"/>
          <p:cNvSpPr>
            <a:spLocks noGrp="1" noChangeArrowheads="1"/>
          </p:cNvSpPr>
          <p:nvPr>
            <p:ph type="body" sz="half" idx="1"/>
          </p:nvPr>
        </p:nvSpPr>
        <p:spPr>
          <a:xfrm>
            <a:off x="330200" y="838200"/>
            <a:ext cx="8305800" cy="5292725"/>
          </a:xfrm>
        </p:spPr>
        <p:txBody>
          <a:bodyPr/>
          <a:lstStyle/>
          <a:p>
            <a:pPr lvl="1"/>
            <a:r>
              <a:rPr lang="ro-RO" altLang="en-US" sz="1800" dirty="0"/>
              <a:t>Secvenţa de scriere:</a:t>
            </a:r>
          </a:p>
          <a:p>
            <a:pPr lvl="2"/>
            <a:r>
              <a:rPr lang="ro-RO" altLang="en-US" sz="1600" dirty="0"/>
              <a:t>FCLKDIV: Flash Control </a:t>
            </a:r>
          </a:p>
          <a:p>
            <a:pPr lvl="2">
              <a:buFont typeface="Wingdings" panose="05000000000000000000" pitchFamily="2" charset="2"/>
              <a:buNone/>
            </a:pPr>
            <a:r>
              <a:rPr lang="ro-RO" altLang="en-US" sz="1600" dirty="0"/>
              <a:t>	Divider Register</a:t>
            </a:r>
          </a:p>
          <a:p>
            <a:pPr lvl="2"/>
            <a:r>
              <a:rPr lang="ro-RO" altLang="en-US" sz="1600" dirty="0"/>
              <a:t>FDIVLD: arată dacă </a:t>
            </a:r>
          </a:p>
          <a:p>
            <a:pPr lvl="2">
              <a:buFont typeface="Wingdings" panose="05000000000000000000" pitchFamily="2" charset="2"/>
              <a:buNone/>
            </a:pPr>
            <a:r>
              <a:rPr lang="ro-RO" altLang="en-US" sz="1600" dirty="0"/>
              <a:t>	registrul a fost sau nu </a:t>
            </a:r>
          </a:p>
          <a:p>
            <a:pPr lvl="2">
              <a:buFont typeface="Wingdings" panose="05000000000000000000" pitchFamily="2" charset="2"/>
              <a:buNone/>
            </a:pPr>
            <a:r>
              <a:rPr lang="ro-RO" altLang="en-US" sz="1600" dirty="0"/>
              <a:t>	scris de la ultimul reset;</a:t>
            </a:r>
          </a:p>
          <a:p>
            <a:pPr lvl="1" algn="ctr">
              <a:buFont typeface="Wingdings" panose="05000000000000000000" pitchFamily="2" charset="2"/>
              <a:buNone/>
            </a:pPr>
            <a:endParaRPr lang="ro-RO" altLang="en-US" sz="1800" dirty="0"/>
          </a:p>
        </p:txBody>
      </p:sp>
      <p:pic>
        <p:nvPicPr>
          <p:cNvPr id="798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838199"/>
            <a:ext cx="5045200" cy="563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47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51203" name="Rectangle 3"/>
          <p:cNvSpPr>
            <a:spLocks noGrp="1" noChangeArrowheads="1"/>
          </p:cNvSpPr>
          <p:nvPr>
            <p:ph type="body" idx="1"/>
          </p:nvPr>
        </p:nvSpPr>
        <p:spPr>
          <a:xfrm>
            <a:off x="457200" y="914400"/>
            <a:ext cx="8229600" cy="5726243"/>
          </a:xfrm>
        </p:spPr>
        <p:txBody>
          <a:bodyPr/>
          <a:lstStyle/>
          <a:p>
            <a:r>
              <a:rPr lang="ro-RO" altLang="en-US" sz="2000" dirty="0"/>
              <a:t>Memoria EEPROM</a:t>
            </a:r>
            <a:r>
              <a:rPr lang="ro-RO" altLang="en-US" sz="2000" dirty="0" smtClean="0"/>
              <a:t>:</a:t>
            </a:r>
            <a:endParaRPr lang="en-US" altLang="en-US" sz="2000" dirty="0" smtClean="0"/>
          </a:p>
          <a:p>
            <a:endParaRPr lang="ro-RO" altLang="en-US" sz="800" dirty="0"/>
          </a:p>
          <a:p>
            <a:pPr lvl="1"/>
            <a:r>
              <a:rPr lang="ro-RO" altLang="en-US" sz="1800" dirty="0"/>
              <a:t>Capacitate de 4 Ko; alte circuite din familie pot avea memorii de 0.5, 1 sau 2 Ko;</a:t>
            </a:r>
          </a:p>
          <a:p>
            <a:pPr lvl="1"/>
            <a:r>
              <a:rPr lang="ro-RO" altLang="en-US" sz="1800" dirty="0"/>
              <a:t>Poate fi plasată oriunde în memorie, începînd cu adrese multiplu de 2 Ko; prin programarea a 5 biţi din un SFR, adresa de început;</a:t>
            </a:r>
          </a:p>
          <a:p>
            <a:pPr lvl="1"/>
            <a:r>
              <a:rPr lang="ro-RO" altLang="en-US" sz="1800" dirty="0"/>
              <a:t>Poate fi activată sau inhibată;</a:t>
            </a:r>
          </a:p>
          <a:p>
            <a:pPr lvl="1"/>
            <a:r>
              <a:rPr lang="ro-RO" altLang="en-US" sz="1800" dirty="0"/>
              <a:t>Poate fi ştearsă, programată şi citită;</a:t>
            </a:r>
          </a:p>
          <a:p>
            <a:pPr lvl="1"/>
            <a:r>
              <a:rPr lang="ro-RO" altLang="en-US" sz="1800" dirty="0"/>
              <a:t>Facilitate de generare de întrerupere la încheierea comenzii sau la golirea tamponului de date;</a:t>
            </a:r>
          </a:p>
          <a:p>
            <a:pPr lvl="1"/>
            <a:r>
              <a:rPr lang="ro-RO" altLang="en-US" sz="1800" dirty="0"/>
              <a:t>Memoria poate fi protejată;</a:t>
            </a:r>
          </a:p>
          <a:p>
            <a:pPr lvl="1"/>
            <a:r>
              <a:rPr lang="ro-RO" altLang="en-US" sz="1800" dirty="0"/>
              <a:t>Structura memoriei:</a:t>
            </a:r>
          </a:p>
          <a:p>
            <a:pPr lvl="2"/>
            <a:r>
              <a:rPr lang="ro-RO" altLang="en-US" sz="1800" dirty="0"/>
              <a:t>Zona Bază + 00H, 03H – 06H este reţinută pentru SFR – uri;</a:t>
            </a:r>
          </a:p>
          <a:p>
            <a:pPr lvl="2"/>
            <a:r>
              <a:rPr lang="ro-RO" altLang="en-US" sz="1800" dirty="0"/>
              <a:t>Zona Bază + FF0H – FFFH este rezervată;</a:t>
            </a:r>
          </a:p>
          <a:p>
            <a:pPr lvl="2"/>
            <a:r>
              <a:rPr lang="ro-RO" altLang="en-US" sz="1800" dirty="0"/>
              <a:t>Locaţia Bază + FFDH conţine octetul de protecţie a memoriei EEPROM;</a:t>
            </a:r>
          </a:p>
          <a:p>
            <a:pPr lvl="2"/>
            <a:r>
              <a:rPr lang="ro-RO" altLang="en-US" sz="1800" dirty="0"/>
              <a:t>Ultima jumătate de Ko poate fi protejată, la nivel de 64, 128, 192, 256, 320, 384 sau 512 octeţi;</a:t>
            </a:r>
          </a:p>
        </p:txBody>
      </p:sp>
    </p:spTree>
    <p:extLst>
      <p:ext uri="{BB962C8B-B14F-4D97-AF65-F5344CB8AC3E}">
        <p14:creationId xmlns:p14="http://schemas.microsoft.com/office/powerpoint/2010/main" val="3572427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pic>
        <p:nvPicPr>
          <p:cNvPr id="80901" name="Picture 5"/>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53457" y="914400"/>
            <a:ext cx="4017182" cy="5825446"/>
          </a:xfrm>
          <a:noFill/>
          <a:ln/>
        </p:spPr>
      </p:pic>
    </p:spTree>
    <p:extLst>
      <p:ext uri="{BB962C8B-B14F-4D97-AF65-F5344CB8AC3E}">
        <p14:creationId xmlns:p14="http://schemas.microsoft.com/office/powerpoint/2010/main" val="3315606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304800"/>
            <a:ext cx="8229600" cy="560388"/>
          </a:xfrm>
        </p:spPr>
        <p:txBody>
          <a:bodyPr/>
          <a:lstStyle/>
          <a:p>
            <a:r>
              <a:rPr lang="ro-RO" altLang="en-US" sz="2400">
                <a:latin typeface="Arial" panose="020B0604020202020204" pitchFamily="34" charset="0"/>
              </a:rPr>
              <a:t>Sisteme Încorporate</a:t>
            </a:r>
          </a:p>
        </p:txBody>
      </p:sp>
      <p:sp>
        <p:nvSpPr>
          <p:cNvPr id="81923" name="Rectangle 3"/>
          <p:cNvSpPr>
            <a:spLocks noGrp="1" noChangeArrowheads="1"/>
          </p:cNvSpPr>
          <p:nvPr>
            <p:ph type="body" idx="1"/>
          </p:nvPr>
        </p:nvSpPr>
        <p:spPr>
          <a:xfrm>
            <a:off x="457200" y="914400"/>
            <a:ext cx="8357016" cy="5501390"/>
          </a:xfrm>
        </p:spPr>
        <p:txBody>
          <a:bodyPr>
            <a:normAutofit/>
          </a:bodyPr>
          <a:lstStyle/>
          <a:p>
            <a:pPr lvl="1"/>
            <a:r>
              <a:rPr lang="ro-RO" altLang="en-US" sz="1800" dirty="0"/>
              <a:t>Controlată de mai multe SFR – uri; ex.:</a:t>
            </a:r>
          </a:p>
          <a:p>
            <a:pPr lvl="2"/>
            <a:r>
              <a:rPr lang="ro-RO" altLang="en-US" sz="1600" dirty="0"/>
              <a:t>ECNFG (EEPROM Configuration Register):</a:t>
            </a:r>
          </a:p>
          <a:p>
            <a:pPr lvl="1"/>
            <a:endParaRPr lang="ro-RO" altLang="en-US" sz="1600" dirty="0"/>
          </a:p>
          <a:p>
            <a:pPr lvl="1"/>
            <a:endParaRPr lang="ro-RO" altLang="en-US" sz="1600" dirty="0"/>
          </a:p>
          <a:p>
            <a:pPr lvl="1"/>
            <a:endParaRPr lang="ro-RO" altLang="en-US" sz="1600" dirty="0"/>
          </a:p>
          <a:p>
            <a:pPr lvl="1"/>
            <a:endParaRPr lang="ro-RO" altLang="en-US" sz="1600" dirty="0"/>
          </a:p>
          <a:p>
            <a:pPr lvl="1"/>
            <a:endParaRPr lang="ro-RO" altLang="en-US" sz="1600" dirty="0"/>
          </a:p>
          <a:p>
            <a:pPr lvl="1"/>
            <a:endParaRPr lang="ro-RO" altLang="en-US" sz="1600" dirty="0"/>
          </a:p>
          <a:p>
            <a:pPr lvl="1"/>
            <a:endParaRPr lang="ro-RO" altLang="en-US" sz="1600" dirty="0"/>
          </a:p>
          <a:p>
            <a:pPr lvl="1"/>
            <a:endParaRPr lang="ro-RO" altLang="en-US" sz="1600" dirty="0"/>
          </a:p>
          <a:p>
            <a:pPr lvl="1"/>
            <a:endParaRPr lang="ro-RO" altLang="en-US" sz="1600" dirty="0"/>
          </a:p>
          <a:p>
            <a:pPr lvl="2"/>
            <a:endParaRPr lang="ro-RO" altLang="en-US" sz="1600" dirty="0"/>
          </a:p>
          <a:p>
            <a:pPr lvl="2"/>
            <a:endParaRPr lang="ro-RO" altLang="en-US" sz="1600" dirty="0"/>
          </a:p>
          <a:p>
            <a:pPr lvl="2"/>
            <a:r>
              <a:rPr lang="ro-RO" altLang="en-US" sz="1600" dirty="0"/>
              <a:t>ECMD (EEPROM Command Register): defineşte comenzile;</a:t>
            </a:r>
          </a:p>
          <a:p>
            <a:pPr lvl="2"/>
            <a:r>
              <a:rPr lang="ro-RO" altLang="en-US" sz="1600" dirty="0"/>
              <a:t>ESTAT (EEPROM Status Register): arată dacă pot sau nu să fie trimise comenzi (CBEIF), dacă s – au executat comenzile sau sunt în curs (CCIF), indică violare de protecţie (PVIOL), eroare de acces (ACCERR), dacă blocul este şters sau nu (BLANK);</a:t>
            </a:r>
          </a:p>
        </p:txBody>
      </p:sp>
      <p:pic>
        <p:nvPicPr>
          <p:cNvPr id="819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09737"/>
            <a:ext cx="5654752" cy="316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037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64515" name="Rectangle 3"/>
          <p:cNvSpPr>
            <a:spLocks noGrp="1" noChangeArrowheads="1"/>
          </p:cNvSpPr>
          <p:nvPr>
            <p:ph type="body" idx="1"/>
          </p:nvPr>
        </p:nvSpPr>
        <p:spPr>
          <a:xfrm>
            <a:off x="457200" y="914400"/>
            <a:ext cx="8229600" cy="5216525"/>
          </a:xfrm>
        </p:spPr>
        <p:txBody>
          <a:bodyPr/>
          <a:lstStyle/>
          <a:p>
            <a:pPr lvl="1"/>
            <a:r>
              <a:rPr lang="ro-RO" altLang="en-US" sz="1800"/>
              <a:t>Comenzi valide:</a:t>
            </a:r>
          </a:p>
          <a:p>
            <a:pPr lvl="1" algn="ctr">
              <a:buFont typeface="Wingdings" panose="05000000000000000000" pitchFamily="2" charset="2"/>
              <a:buNone/>
            </a:pPr>
            <a:endParaRPr lang="ro-RO" altLang="en-US" sz="1800"/>
          </a:p>
          <a:p>
            <a:pPr lvl="1"/>
            <a:endParaRPr lang="ro-RO" altLang="en-US" sz="1800"/>
          </a:p>
          <a:p>
            <a:pPr lvl="1"/>
            <a:endParaRPr lang="ro-RO" altLang="en-US" sz="1800"/>
          </a:p>
          <a:p>
            <a:pPr lvl="1"/>
            <a:endParaRPr lang="ro-RO" altLang="en-US" sz="1800"/>
          </a:p>
          <a:p>
            <a:pPr lvl="1"/>
            <a:endParaRPr lang="ro-RO" altLang="en-US" sz="1800"/>
          </a:p>
          <a:p>
            <a:pPr lvl="1"/>
            <a:endParaRPr lang="ro-RO" altLang="en-US" sz="1800"/>
          </a:p>
          <a:p>
            <a:pPr lvl="1"/>
            <a:endParaRPr lang="ro-RO" altLang="en-US" sz="1800"/>
          </a:p>
          <a:p>
            <a:pPr lvl="1"/>
            <a:endParaRPr lang="ro-RO" altLang="en-US" sz="1800"/>
          </a:p>
          <a:p>
            <a:pPr lvl="1"/>
            <a:r>
              <a:rPr lang="ro-RO" altLang="en-US" sz="1800"/>
              <a:t>Generarea cererilor de întrerupere:</a:t>
            </a:r>
          </a:p>
          <a:p>
            <a:pPr lvl="1">
              <a:buFont typeface="Wingdings" panose="05000000000000000000" pitchFamily="2" charset="2"/>
              <a:buNone/>
            </a:pPr>
            <a:endParaRPr lang="ro-RO" altLang="en-US" sz="1800"/>
          </a:p>
        </p:txBody>
      </p:sp>
      <p:pic>
        <p:nvPicPr>
          <p:cNvPr id="645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182687"/>
            <a:ext cx="3992380" cy="277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4738" y="4557713"/>
            <a:ext cx="4707152" cy="1303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1538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82947" name="Rectangle 3"/>
          <p:cNvSpPr>
            <a:spLocks noGrp="1" noChangeArrowheads="1"/>
          </p:cNvSpPr>
          <p:nvPr>
            <p:ph type="body" idx="1"/>
          </p:nvPr>
        </p:nvSpPr>
        <p:spPr>
          <a:xfrm>
            <a:off x="457200" y="914400"/>
            <a:ext cx="8229600" cy="5216525"/>
          </a:xfrm>
        </p:spPr>
        <p:txBody>
          <a:bodyPr/>
          <a:lstStyle/>
          <a:p>
            <a:pPr lvl="1"/>
            <a:r>
              <a:rPr lang="ro-RO" altLang="en-US" sz="1800" dirty="0"/>
              <a:t>Protecţia contra ştergerii sau scrierii accidentale:</a:t>
            </a:r>
          </a:p>
          <a:p>
            <a:pPr lvl="2"/>
            <a:r>
              <a:rPr lang="ro-RO" altLang="en-US" sz="1600" dirty="0"/>
              <a:t>Prin registrul EPROT; este încărcat în timpul secvenţei de iniţializare cu octetul de la adresa FFDH;</a:t>
            </a:r>
          </a:p>
          <a:p>
            <a:pPr lvl="2"/>
            <a:r>
              <a:rPr lang="ro-RO" altLang="en-US" sz="1600" dirty="0"/>
              <a:t>Poate fi protejată întreaga memorie sau anumite sectoare; încercarea de a scrie în un sector protejat va activa indicatorul de violare a protecţiei (rangul PVIOL din registrul ESTAT);</a:t>
            </a:r>
          </a:p>
          <a:p>
            <a:pPr lvl="2"/>
            <a:endParaRPr lang="ro-RO" altLang="en-US" sz="1600" dirty="0"/>
          </a:p>
          <a:p>
            <a:pPr lvl="2"/>
            <a:endParaRPr lang="ro-RO" altLang="en-US" sz="1600" dirty="0"/>
          </a:p>
          <a:p>
            <a:pPr lvl="2"/>
            <a:endParaRPr lang="ro-RO" altLang="en-US" sz="1600" dirty="0"/>
          </a:p>
          <a:p>
            <a:pPr lvl="2"/>
            <a:endParaRPr lang="ro-RO" altLang="en-US" sz="1600" dirty="0"/>
          </a:p>
          <a:p>
            <a:pPr lvl="3"/>
            <a:r>
              <a:rPr lang="ro-RO" altLang="en-US" sz="1600" dirty="0"/>
              <a:t>EPOPEN: întreaga memorie EEPROM este protejată sau doar anumite sectoare; cele neprotejate pot fi scrise;</a:t>
            </a:r>
          </a:p>
          <a:p>
            <a:pPr lvl="3"/>
            <a:r>
              <a:rPr lang="ro-RO" altLang="en-US" sz="1600" dirty="0"/>
              <a:t>NV6 – NV4: ranguri disponibile;</a:t>
            </a:r>
          </a:p>
          <a:p>
            <a:pPr lvl="3"/>
            <a:r>
              <a:rPr lang="ro-RO" altLang="en-US" sz="1600" dirty="0"/>
              <a:t>EP2 – EP0: stabilesc dimensiunea sectorului protejat: </a:t>
            </a:r>
          </a:p>
          <a:p>
            <a:pPr lvl="2">
              <a:buFont typeface="Wingdings" panose="05000000000000000000" pitchFamily="2" charset="2"/>
              <a:buNone/>
            </a:pPr>
            <a:endParaRPr lang="ro-RO" altLang="en-US" sz="1600" dirty="0"/>
          </a:p>
        </p:txBody>
      </p:sp>
      <p:pic>
        <p:nvPicPr>
          <p:cNvPr id="829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743200"/>
            <a:ext cx="7540625"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95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7150" y="4278313"/>
            <a:ext cx="2669991"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8253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304800"/>
            <a:ext cx="8229600" cy="560388"/>
          </a:xfrm>
        </p:spPr>
        <p:txBody>
          <a:bodyPr/>
          <a:lstStyle/>
          <a:p>
            <a:r>
              <a:rPr lang="ro-RO" altLang="en-US" sz="2400">
                <a:latin typeface="Arial" panose="020B0604020202020204" pitchFamily="34" charset="0"/>
              </a:rPr>
              <a:t>Sisteme Încorporate</a:t>
            </a:r>
          </a:p>
        </p:txBody>
      </p:sp>
      <p:sp>
        <p:nvSpPr>
          <p:cNvPr id="83971" name="Rectangle 3"/>
          <p:cNvSpPr>
            <a:spLocks noGrp="1" noChangeArrowheads="1"/>
          </p:cNvSpPr>
          <p:nvPr>
            <p:ph type="body" idx="1"/>
          </p:nvPr>
        </p:nvSpPr>
        <p:spPr>
          <a:xfrm>
            <a:off x="457200" y="914400"/>
            <a:ext cx="8229600" cy="5216525"/>
          </a:xfrm>
        </p:spPr>
        <p:txBody>
          <a:bodyPr/>
          <a:lstStyle/>
          <a:p>
            <a:pPr lvl="1"/>
            <a:r>
              <a:rPr lang="ro-RO" altLang="en-US" sz="2000" dirty="0"/>
              <a:t>Secvenţa de programare: </a:t>
            </a:r>
          </a:p>
          <a:p>
            <a:pPr lvl="2"/>
            <a:r>
              <a:rPr lang="ro-RO" altLang="en-US" sz="1800" dirty="0"/>
              <a:t>ECLKDIV: EEPROM </a:t>
            </a:r>
          </a:p>
          <a:p>
            <a:pPr lvl="2">
              <a:buFont typeface="Wingdings" panose="05000000000000000000" pitchFamily="2" charset="2"/>
              <a:buNone/>
            </a:pPr>
            <a:r>
              <a:rPr lang="ro-RO" altLang="en-US" sz="1800" dirty="0"/>
              <a:t>	Control Divider Register</a:t>
            </a:r>
          </a:p>
          <a:p>
            <a:pPr lvl="2"/>
            <a:r>
              <a:rPr lang="ro-RO" altLang="en-US" sz="1800" dirty="0"/>
              <a:t>EDIVLD: arată dacă </a:t>
            </a:r>
          </a:p>
          <a:p>
            <a:pPr lvl="2">
              <a:buFont typeface="Wingdings" panose="05000000000000000000" pitchFamily="2" charset="2"/>
              <a:buNone/>
            </a:pPr>
            <a:r>
              <a:rPr lang="ro-RO" altLang="en-US" sz="1800" dirty="0"/>
              <a:t>	registrul a fost sau nu </a:t>
            </a:r>
          </a:p>
          <a:p>
            <a:pPr lvl="2">
              <a:buFont typeface="Wingdings" panose="05000000000000000000" pitchFamily="2" charset="2"/>
              <a:buNone/>
            </a:pPr>
            <a:r>
              <a:rPr lang="ro-RO" altLang="en-US" sz="1800" dirty="0"/>
              <a:t>	scris de la ultimul reset;</a:t>
            </a:r>
          </a:p>
          <a:p>
            <a:pPr lvl="2"/>
            <a:endParaRPr lang="ro-RO" altLang="en-US" sz="1600" dirty="0"/>
          </a:p>
        </p:txBody>
      </p:sp>
      <p:pic>
        <p:nvPicPr>
          <p:cNvPr id="839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445" y="1155492"/>
            <a:ext cx="4740555"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7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65539" name="Rectangle 3"/>
          <p:cNvSpPr>
            <a:spLocks noGrp="1" noChangeArrowheads="1"/>
          </p:cNvSpPr>
          <p:nvPr>
            <p:ph type="body" idx="1"/>
          </p:nvPr>
        </p:nvSpPr>
        <p:spPr>
          <a:xfrm>
            <a:off x="584199" y="787400"/>
            <a:ext cx="8431967" cy="5816600"/>
          </a:xfrm>
        </p:spPr>
        <p:txBody>
          <a:bodyPr>
            <a:normAutofit/>
          </a:bodyPr>
          <a:lstStyle/>
          <a:p>
            <a:r>
              <a:rPr lang="ro-RO" altLang="en-US" sz="2000" dirty="0"/>
              <a:t>Generarea tactului şi iniţializarea</a:t>
            </a:r>
          </a:p>
          <a:p>
            <a:pPr lvl="1"/>
            <a:r>
              <a:rPr lang="ro-RO" altLang="en-US" sz="1800" dirty="0"/>
              <a:t>Baza de timp poate fi un quartz, un oscilator ceramic, semnal extern sau intern;</a:t>
            </a:r>
          </a:p>
          <a:p>
            <a:pPr lvl="1"/>
            <a:r>
              <a:rPr lang="ro-RO" altLang="en-US" sz="1800" dirty="0"/>
              <a:t>Monitor al tactului,</a:t>
            </a:r>
          </a:p>
          <a:p>
            <a:pPr lvl="1"/>
            <a:r>
              <a:rPr lang="ro-RO" altLang="en-US" sz="1800" dirty="0"/>
              <a:t>Frecvenţa este multiplicată intern de un modul PLL;</a:t>
            </a:r>
          </a:p>
          <a:p>
            <a:pPr lvl="1"/>
            <a:r>
              <a:rPr lang="ro-RO" altLang="en-US" sz="1800" dirty="0"/>
              <a:t>Iniţializarea: watchdog (COP), lipsa tactului, Reset extern;</a:t>
            </a:r>
          </a:p>
          <a:p>
            <a:pPr lvl="1"/>
            <a:r>
              <a:rPr lang="ro-RO" altLang="en-US" sz="1800" dirty="0"/>
              <a:t>RTI;</a:t>
            </a:r>
          </a:p>
          <a:p>
            <a:pPr lvl="1"/>
            <a:r>
              <a:rPr lang="ro-RO" altLang="en-US" sz="1800" dirty="0"/>
              <a:t>Moduri de lucru: Run, Wait, Stop, Self Clock;</a:t>
            </a:r>
          </a:p>
          <a:p>
            <a:pPr lvl="1"/>
            <a:r>
              <a:rPr lang="ro-RO" altLang="en-US" sz="1800" dirty="0"/>
              <a:t>Modul Run: este modul de lucru normal; facilităţile COP şi RTI pot fi instalate prin ranguri din SFR;</a:t>
            </a:r>
          </a:p>
          <a:p>
            <a:pPr lvl="1"/>
            <a:r>
              <a:rPr lang="ro-RO" altLang="en-US" sz="1800" dirty="0"/>
              <a:t>Modul Wait: permite dezactivarea unor blocuri interne:</a:t>
            </a:r>
          </a:p>
          <a:p>
            <a:pPr lvl="2"/>
            <a:endParaRPr lang="ro-RO" altLang="en-US" sz="1600" dirty="0"/>
          </a:p>
          <a:p>
            <a:pPr lvl="1">
              <a:buFont typeface="Wingdings" panose="05000000000000000000" pitchFamily="2" charset="2"/>
              <a:buNone/>
            </a:pPr>
            <a:r>
              <a:rPr lang="ro-RO" altLang="en-US" sz="1800" dirty="0"/>
              <a:t> </a:t>
            </a:r>
          </a:p>
          <a:p>
            <a:pPr lvl="1"/>
            <a:endParaRPr lang="ro-RO" altLang="en-US" sz="1800" dirty="0"/>
          </a:p>
          <a:p>
            <a:pPr lvl="1"/>
            <a:endParaRPr lang="ro-RO" altLang="en-US" sz="1800" dirty="0"/>
          </a:p>
          <a:p>
            <a:pPr lvl="2"/>
            <a:endParaRPr lang="en-US" altLang="en-US" sz="1800" dirty="0" smtClean="0"/>
          </a:p>
          <a:p>
            <a:pPr lvl="2"/>
            <a:r>
              <a:rPr lang="ro-RO" altLang="en-US" sz="1800" dirty="0" smtClean="0"/>
              <a:t>Ieşirea </a:t>
            </a:r>
            <a:r>
              <a:rPr lang="ro-RO" altLang="en-US" sz="1800" dirty="0"/>
              <a:t>se face prin Reset extern, Reset COP, Clock monitor, RTI sau întrerupere mod Sef Clock; </a:t>
            </a:r>
          </a:p>
        </p:txBody>
      </p:sp>
      <p:pic>
        <p:nvPicPr>
          <p:cNvPr id="655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458" y="4466653"/>
            <a:ext cx="4038600" cy="126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795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66563" name="Rectangle 3"/>
          <p:cNvSpPr>
            <a:spLocks noGrp="1" noChangeArrowheads="1"/>
          </p:cNvSpPr>
          <p:nvPr>
            <p:ph type="body" idx="1"/>
          </p:nvPr>
        </p:nvSpPr>
        <p:spPr>
          <a:xfrm>
            <a:off x="457200" y="914400"/>
            <a:ext cx="8229600" cy="5216525"/>
          </a:xfrm>
        </p:spPr>
        <p:txBody>
          <a:bodyPr/>
          <a:lstStyle/>
          <a:p>
            <a:pPr lvl="1"/>
            <a:r>
              <a:rPr lang="ro-RO" altLang="en-US" sz="1800" dirty="0"/>
              <a:t>Modul Stop:</a:t>
            </a:r>
          </a:p>
          <a:p>
            <a:pPr lvl="2"/>
            <a:r>
              <a:rPr lang="ro-RO" altLang="en-US" sz="1600" dirty="0"/>
              <a:t>Intrarea se face cu instrucţiunea Stop;</a:t>
            </a:r>
          </a:p>
          <a:p>
            <a:pPr lvl="2"/>
            <a:r>
              <a:rPr lang="ro-RO" altLang="en-US" sz="1600" dirty="0"/>
              <a:t>Full Stop: întregul circuit este oprit; ieşirea se face cu întrerupere sau reset extern;</a:t>
            </a:r>
          </a:p>
          <a:p>
            <a:pPr lvl="2"/>
            <a:r>
              <a:rPr lang="ro-RO" altLang="en-US" sz="1600" dirty="0"/>
              <a:t>Pseudo Stop: circuitul funcţionează parţial; ieşirea se face ca la modul Wait;</a:t>
            </a:r>
          </a:p>
          <a:p>
            <a:pPr lvl="1"/>
            <a:r>
              <a:rPr lang="ro-RO" altLang="en-US" sz="1800" dirty="0"/>
              <a:t>Modul Self Clock: trebuie folosit doar în cazuri extreme;</a:t>
            </a:r>
          </a:p>
          <a:p>
            <a:pPr lvl="1"/>
            <a:r>
              <a:rPr lang="ro-RO" altLang="en-US" sz="1800" dirty="0"/>
              <a:t>Schema bloc:</a:t>
            </a:r>
          </a:p>
          <a:p>
            <a:pPr lvl="1">
              <a:buFont typeface="Wingdings" panose="05000000000000000000" pitchFamily="2" charset="2"/>
              <a:buNone/>
            </a:pPr>
            <a:endParaRPr lang="ro-RO" altLang="en-US" sz="1800" dirty="0"/>
          </a:p>
          <a:p>
            <a:pPr lvl="1">
              <a:buFont typeface="Wingdings" panose="05000000000000000000" pitchFamily="2" charset="2"/>
              <a:buNone/>
            </a:pPr>
            <a:endParaRPr lang="ro-RO" altLang="en-US" sz="1800" dirty="0"/>
          </a:p>
        </p:txBody>
      </p:sp>
      <p:pic>
        <p:nvPicPr>
          <p:cNvPr id="6656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8938" y="2822575"/>
            <a:ext cx="4995862" cy="350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273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7813"/>
            <a:ext cx="8229600" cy="560387"/>
          </a:xfrm>
        </p:spPr>
        <p:txBody>
          <a:bodyPr/>
          <a:lstStyle/>
          <a:p>
            <a:r>
              <a:rPr lang="ro-RO" altLang="en-US" sz="2400" dirty="0">
                <a:latin typeface="Arial" panose="020B0604020202020204" pitchFamily="34" charset="0"/>
              </a:rPr>
              <a:t>Sisteme Încorporate </a:t>
            </a:r>
          </a:p>
        </p:txBody>
      </p:sp>
      <p:sp>
        <p:nvSpPr>
          <p:cNvPr id="27651" name="Rectangle 3"/>
          <p:cNvSpPr>
            <a:spLocks noGrp="1" noChangeArrowheads="1"/>
          </p:cNvSpPr>
          <p:nvPr>
            <p:ph type="body" idx="1"/>
          </p:nvPr>
        </p:nvSpPr>
        <p:spPr>
          <a:xfrm>
            <a:off x="584200" y="838200"/>
            <a:ext cx="8229600" cy="5292725"/>
          </a:xfrm>
        </p:spPr>
        <p:txBody>
          <a:bodyPr/>
          <a:lstStyle/>
          <a:p>
            <a:r>
              <a:rPr lang="ro-RO" altLang="en-US" sz="2000" dirty="0"/>
              <a:t>Operare la 50 MHz;</a:t>
            </a:r>
          </a:p>
          <a:p>
            <a:r>
              <a:rPr lang="ro-RO" altLang="en-US" sz="2000" dirty="0"/>
              <a:t>Breackpoints hardware;</a:t>
            </a:r>
          </a:p>
          <a:p>
            <a:r>
              <a:rPr lang="ro-RO" altLang="en-US" sz="2000" dirty="0"/>
              <a:t>CAN cu intrări la 5 V;</a:t>
            </a:r>
          </a:p>
          <a:p>
            <a:r>
              <a:rPr lang="en-US" altLang="en-US" sz="2000" dirty="0"/>
              <a:t>Li</a:t>
            </a:r>
            <a:r>
              <a:rPr lang="ro-RO" altLang="en-US" sz="2000" dirty="0"/>
              <a:t>nii de I/E cu operare la 5V;</a:t>
            </a:r>
          </a:p>
          <a:p>
            <a:r>
              <a:rPr lang="ro-RO" altLang="en-US" sz="2000" dirty="0"/>
              <a:t>Moduri de operare utilizator, speciale şi cu consum redus;</a:t>
            </a:r>
          </a:p>
          <a:p>
            <a:r>
              <a:rPr lang="ro-RO" altLang="en-US" sz="2000" dirty="0"/>
              <a:t>Deşi magistralele sale sunt pe 16 biţi, poate lucra cu magistrală externă de date de 8 biţi;</a:t>
            </a:r>
          </a:p>
          <a:p>
            <a:r>
              <a:rPr lang="ro-RO" altLang="en-US" sz="2000" dirty="0"/>
              <a:t>Includerea unui PLL permite adaptarea consumului şi performanţelor cu cerinţele aplicaţiei;</a:t>
            </a:r>
          </a:p>
          <a:p>
            <a:r>
              <a:rPr lang="ro-RO" altLang="en-US" sz="2000" dirty="0"/>
              <a:t>Semnificaţia codului</a:t>
            </a:r>
            <a:r>
              <a:rPr lang="en-US" altLang="en-US" sz="2000" dirty="0"/>
              <a:t> </a:t>
            </a:r>
            <a:r>
              <a:rPr lang="en-US" altLang="en-US" sz="2000" dirty="0" err="1"/>
              <a:t>circuitului</a:t>
            </a:r>
            <a:r>
              <a:rPr lang="ro-RO" altLang="en-US" sz="2000" dirty="0"/>
              <a:t>:</a:t>
            </a:r>
          </a:p>
          <a:p>
            <a:pPr algn="ctr">
              <a:buFont typeface="Wingdings" panose="05000000000000000000" pitchFamily="2" charset="2"/>
              <a:buNone/>
            </a:pPr>
            <a:endParaRPr lang="ro-RO" altLang="en-US" sz="2000" dirty="0"/>
          </a:p>
          <a:p>
            <a:endParaRPr lang="ro-RO" altLang="en-US" sz="2000" dirty="0"/>
          </a:p>
          <a:p>
            <a:endParaRPr lang="ro-RO" altLang="en-US" sz="2000" dirty="0"/>
          </a:p>
          <a:p>
            <a:endParaRPr lang="ro-RO" altLang="en-US" sz="2000" dirty="0"/>
          </a:p>
        </p:txBody>
      </p:sp>
      <p:pic>
        <p:nvPicPr>
          <p:cNvPr id="27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113" y="4622800"/>
            <a:ext cx="6327775" cy="149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00659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84995" name="Rectangle 3"/>
          <p:cNvSpPr>
            <a:spLocks noGrp="1" noChangeArrowheads="1"/>
          </p:cNvSpPr>
          <p:nvPr>
            <p:ph type="body" idx="1"/>
          </p:nvPr>
        </p:nvSpPr>
        <p:spPr>
          <a:xfrm>
            <a:off x="457199" y="1422400"/>
            <a:ext cx="8416977" cy="5248223"/>
          </a:xfrm>
        </p:spPr>
        <p:txBody>
          <a:bodyPr>
            <a:noAutofit/>
          </a:bodyPr>
          <a:lstStyle/>
          <a:p>
            <a:pPr lvl="1"/>
            <a:r>
              <a:rPr lang="ro-RO" altLang="en-US" sz="1800" dirty="0"/>
              <a:t>Clock Monitor: se bazează pe un RC intern; dacă nu detectează front în timpul stabilit de RC va indica lipsa tactului;</a:t>
            </a:r>
          </a:p>
          <a:p>
            <a:pPr lvl="2"/>
            <a:r>
              <a:rPr lang="ro-RO" altLang="en-US" sz="1600" dirty="0"/>
              <a:t>Se va activa modul Self Clock sau se va genera un reset intern;</a:t>
            </a:r>
          </a:p>
          <a:p>
            <a:pPr lvl="2"/>
            <a:r>
              <a:rPr lang="ro-RO" altLang="en-US" sz="1600" dirty="0"/>
              <a:t>Poate fi activat sau inhibat;</a:t>
            </a:r>
          </a:p>
          <a:p>
            <a:pPr lvl="1"/>
            <a:r>
              <a:rPr lang="ro-RO" altLang="en-US" sz="1800" dirty="0"/>
              <a:t>RTI: generează periodic întreruperi hardware cu o perioadă programabilă, 2</a:t>
            </a:r>
            <a:r>
              <a:rPr lang="ro-RO" altLang="en-US" sz="1800" baseline="30000" dirty="0"/>
              <a:t>10</a:t>
            </a:r>
            <a:r>
              <a:rPr lang="ro-RO" altLang="en-US" sz="1800" dirty="0"/>
              <a:t> – 16 x 2</a:t>
            </a:r>
            <a:r>
              <a:rPr lang="ro-RO" altLang="en-US" sz="1800" baseline="30000" dirty="0"/>
              <a:t>16</a:t>
            </a:r>
            <a:r>
              <a:rPr lang="ro-RO" altLang="en-US" sz="1800" dirty="0"/>
              <a:t> impulsuri de tact;</a:t>
            </a:r>
          </a:p>
          <a:p>
            <a:pPr lvl="2"/>
            <a:r>
              <a:rPr lang="ro-RO" altLang="en-US" sz="1600" dirty="0"/>
              <a:t>Poate fi activat sau inhibat;</a:t>
            </a:r>
          </a:p>
          <a:p>
            <a:pPr lvl="1"/>
            <a:r>
              <a:rPr lang="ro-RO" altLang="en-US" sz="1800" dirty="0"/>
              <a:t>COP (Computer Operating Properly): watchdog cu rată programabilă, 2</a:t>
            </a:r>
            <a:r>
              <a:rPr lang="ro-RO" altLang="en-US" sz="1800" baseline="30000" dirty="0"/>
              <a:t>14</a:t>
            </a:r>
            <a:r>
              <a:rPr lang="ro-RO" altLang="en-US" sz="1800" dirty="0"/>
              <a:t> – 2</a:t>
            </a:r>
            <a:r>
              <a:rPr lang="ro-RO" altLang="en-US" sz="1800" baseline="30000" dirty="0"/>
              <a:t>24</a:t>
            </a:r>
            <a:r>
              <a:rPr lang="ro-RO" altLang="en-US" sz="1800" dirty="0"/>
              <a:t> impulsuri de tact;</a:t>
            </a:r>
          </a:p>
          <a:p>
            <a:pPr lvl="2"/>
            <a:r>
              <a:rPr lang="ro-RO" altLang="en-US" sz="1600" dirty="0"/>
              <a:t>Generează reset intern;</a:t>
            </a:r>
          </a:p>
          <a:p>
            <a:pPr lvl="2"/>
            <a:r>
              <a:rPr lang="ro-RO" altLang="en-US" sz="1600" dirty="0"/>
              <a:t>Cere scrierea octeţilor 55H şi AAH în registrul ARMCOP, în perioada programată;</a:t>
            </a:r>
          </a:p>
          <a:p>
            <a:pPr lvl="2"/>
            <a:r>
              <a:rPr lang="ro-RO" altLang="en-US" sz="1600" dirty="0"/>
              <a:t>Facilitate de “windowed COP”: scrierea în registru trebuie făcută în perioada egală cu ultima 25% din perioada programată; o scriere prematură va duce la reset intern;</a:t>
            </a:r>
          </a:p>
          <a:p>
            <a:pPr lvl="2"/>
            <a:r>
              <a:rPr lang="ro-RO" altLang="en-US" sz="1600" dirty="0"/>
              <a:t>Poate fi activat sau inhibat;</a:t>
            </a:r>
          </a:p>
          <a:p>
            <a:pPr lvl="1"/>
            <a:r>
              <a:rPr lang="ro-RO" altLang="en-US" sz="1800" dirty="0"/>
              <a:t>Moduri low – power: Wait şi Stop;</a:t>
            </a:r>
          </a:p>
        </p:txBody>
      </p:sp>
    </p:spTree>
    <p:extLst>
      <p:ext uri="{BB962C8B-B14F-4D97-AF65-F5344CB8AC3E}">
        <p14:creationId xmlns:p14="http://schemas.microsoft.com/office/powerpoint/2010/main" val="1999091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67587" name="Rectangle 3"/>
          <p:cNvSpPr>
            <a:spLocks noGrp="1" noChangeArrowheads="1"/>
          </p:cNvSpPr>
          <p:nvPr>
            <p:ph type="body" idx="1"/>
          </p:nvPr>
        </p:nvSpPr>
        <p:spPr>
          <a:xfrm>
            <a:off x="457200" y="914400"/>
            <a:ext cx="8229600" cy="5216525"/>
          </a:xfrm>
        </p:spPr>
        <p:txBody>
          <a:bodyPr/>
          <a:lstStyle/>
          <a:p>
            <a:pPr lvl="1"/>
            <a:r>
              <a:rPr lang="ro-RO" altLang="en-US" sz="1800" dirty="0"/>
              <a:t>Conectare externă:</a:t>
            </a:r>
          </a:p>
          <a:p>
            <a:pPr lvl="1"/>
            <a:endParaRPr lang="ro-RO" altLang="en-US" sz="1800" dirty="0"/>
          </a:p>
          <a:p>
            <a:pPr lvl="1"/>
            <a:endParaRPr lang="ro-RO" altLang="en-US" sz="1800" dirty="0"/>
          </a:p>
          <a:p>
            <a:pPr lvl="1"/>
            <a:endParaRPr lang="ro-RO" altLang="en-US" sz="1800" dirty="0"/>
          </a:p>
          <a:p>
            <a:pPr lvl="1"/>
            <a:endParaRPr lang="ro-RO" altLang="en-US" sz="1800" dirty="0"/>
          </a:p>
          <a:p>
            <a:pPr lvl="1"/>
            <a:endParaRPr lang="ro-RO" altLang="en-US" sz="1800" dirty="0"/>
          </a:p>
          <a:p>
            <a:pPr lvl="1"/>
            <a:r>
              <a:rPr lang="ro-RO" altLang="en-US" sz="1800" dirty="0"/>
              <a:t>Modulul este controlat prin SFR – uri; ex.: CRGINT (CRG Interrupt Enable Register)</a:t>
            </a:r>
          </a:p>
          <a:p>
            <a:pPr lvl="1">
              <a:buFont typeface="Wingdings" panose="05000000000000000000" pitchFamily="2" charset="2"/>
              <a:buNone/>
            </a:pPr>
            <a:endParaRPr lang="ro-RO" altLang="en-US" sz="1800" dirty="0"/>
          </a:p>
          <a:p>
            <a:pPr lvl="1">
              <a:buFont typeface="Wingdings" panose="05000000000000000000" pitchFamily="2" charset="2"/>
              <a:buNone/>
            </a:pPr>
            <a:endParaRPr lang="ro-RO" altLang="en-US" sz="1800" dirty="0"/>
          </a:p>
        </p:txBody>
      </p:sp>
      <p:pic>
        <p:nvPicPr>
          <p:cNvPr id="675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1371600"/>
            <a:ext cx="33432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9725" y="1524000"/>
            <a:ext cx="273367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6575" y="3548063"/>
            <a:ext cx="5000625" cy="325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33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75779" name="Rectangle 3"/>
          <p:cNvSpPr>
            <a:spLocks noGrp="1" noChangeArrowheads="1"/>
          </p:cNvSpPr>
          <p:nvPr>
            <p:ph type="body" idx="1"/>
          </p:nvPr>
        </p:nvSpPr>
        <p:spPr>
          <a:xfrm>
            <a:off x="457200" y="914400"/>
            <a:ext cx="8229600" cy="5216525"/>
          </a:xfrm>
        </p:spPr>
        <p:txBody>
          <a:bodyPr/>
          <a:lstStyle/>
          <a:p>
            <a:pPr lvl="1"/>
            <a:r>
              <a:rPr lang="ro-RO" altLang="en-US" sz="1800"/>
              <a:t>Generarea tactului:</a:t>
            </a:r>
          </a:p>
          <a:p>
            <a:pPr lvl="1">
              <a:buFont typeface="Wingdings" panose="05000000000000000000" pitchFamily="2" charset="2"/>
              <a:buNone/>
            </a:pPr>
            <a:endParaRPr lang="ro-RO" altLang="en-US" sz="1800"/>
          </a:p>
        </p:txBody>
      </p:sp>
      <p:pic>
        <p:nvPicPr>
          <p:cNvPr id="7578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129" y="1520252"/>
            <a:ext cx="6517997" cy="5090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808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68611" name="Rectangle 3"/>
          <p:cNvSpPr>
            <a:spLocks noGrp="1" noChangeArrowheads="1"/>
          </p:cNvSpPr>
          <p:nvPr>
            <p:ph type="body" idx="1"/>
          </p:nvPr>
        </p:nvSpPr>
        <p:spPr>
          <a:xfrm>
            <a:off x="457200" y="914400"/>
            <a:ext cx="8229600" cy="5216525"/>
          </a:xfrm>
        </p:spPr>
        <p:txBody>
          <a:bodyPr>
            <a:normAutofit lnSpcReduction="10000"/>
          </a:bodyPr>
          <a:lstStyle/>
          <a:p>
            <a:pPr lvl="1"/>
            <a:r>
              <a:rPr lang="ro-RO" altLang="en-US" sz="1800" dirty="0"/>
              <a:t>Iniţializarea:</a:t>
            </a:r>
          </a:p>
          <a:p>
            <a:pPr lvl="2"/>
            <a:r>
              <a:rPr lang="ro-RO" altLang="en-US" sz="1600" dirty="0"/>
              <a:t>0 logic la intrarea /Reset;</a:t>
            </a:r>
          </a:p>
          <a:p>
            <a:pPr lvl="2"/>
            <a:r>
              <a:rPr lang="ro-RO" altLang="en-US" sz="1600" dirty="0"/>
              <a:t>Detectarea activării alimentării;</a:t>
            </a:r>
          </a:p>
          <a:p>
            <a:pPr lvl="2"/>
            <a:r>
              <a:rPr lang="ro-RO" altLang="en-US" sz="1600" dirty="0"/>
              <a:t>COP watchdog;</a:t>
            </a:r>
          </a:p>
          <a:p>
            <a:pPr lvl="2"/>
            <a:r>
              <a:rPr lang="ro-RO" altLang="en-US" sz="1600" dirty="0"/>
              <a:t>Clock Monitor detectează o lipsă de tact şi nu este activat modulul Self Clock;</a:t>
            </a:r>
          </a:p>
          <a:p>
            <a:pPr lvl="1"/>
            <a:r>
              <a:rPr lang="ro-RO" altLang="en-US" sz="1800" dirty="0"/>
              <a:t>Modul de operare:</a:t>
            </a:r>
          </a:p>
          <a:p>
            <a:pPr lvl="1"/>
            <a:endParaRPr lang="ro-RO" altLang="en-US" sz="1800" dirty="0"/>
          </a:p>
          <a:p>
            <a:pPr lvl="1"/>
            <a:endParaRPr lang="ro-RO" altLang="en-US" sz="1800" dirty="0"/>
          </a:p>
          <a:p>
            <a:pPr lvl="1"/>
            <a:endParaRPr lang="ro-RO" altLang="en-US" sz="1800" dirty="0"/>
          </a:p>
          <a:p>
            <a:pPr lvl="1"/>
            <a:endParaRPr lang="ro-RO" altLang="en-US" sz="1800" dirty="0"/>
          </a:p>
          <a:p>
            <a:pPr lvl="1"/>
            <a:endParaRPr lang="ro-RO" altLang="en-US" sz="1800" dirty="0"/>
          </a:p>
          <a:p>
            <a:pPr lvl="1"/>
            <a:endParaRPr lang="ro-RO" altLang="en-US" sz="1800" dirty="0"/>
          </a:p>
          <a:p>
            <a:pPr lvl="1"/>
            <a:endParaRPr lang="ro-RO" altLang="en-US" sz="1800" dirty="0"/>
          </a:p>
          <a:p>
            <a:pPr lvl="2"/>
            <a:endParaRPr lang="en-US" altLang="en-US" sz="1600" dirty="0" smtClean="0"/>
          </a:p>
          <a:p>
            <a:pPr lvl="2"/>
            <a:r>
              <a:rPr lang="ro-RO" altLang="en-US" sz="1600" dirty="0" smtClean="0"/>
              <a:t>Dacă </a:t>
            </a:r>
            <a:r>
              <a:rPr lang="ro-RO" altLang="en-US" sz="1600" dirty="0"/>
              <a:t>nu este o activare de Clock Monitor sau de COP, procesarea începe prin aducerea vectorului de Reset;</a:t>
            </a:r>
          </a:p>
          <a:p>
            <a:pPr lvl="2"/>
            <a:r>
              <a:rPr lang="ro-RO" altLang="en-US" sz="1600" dirty="0"/>
              <a:t>Clock Monitor şi COP trebuiesc validate prin ranguri din SFR – uri;</a:t>
            </a:r>
          </a:p>
        </p:txBody>
      </p:sp>
      <p:pic>
        <p:nvPicPr>
          <p:cNvPr id="686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8224" y="2863850"/>
            <a:ext cx="4677191" cy="231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659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57200" y="277813"/>
            <a:ext cx="8229600" cy="484187"/>
          </a:xfrm>
        </p:spPr>
        <p:txBody>
          <a:bodyPr/>
          <a:lstStyle/>
          <a:p>
            <a:pPr eaLnBrk="1" hangingPunct="1"/>
            <a:r>
              <a:rPr lang="ro-RO" altLang="en-US" sz="2400" smtClean="0">
                <a:latin typeface="Arial" panose="020B0604020202020204" pitchFamily="34" charset="0"/>
              </a:rPr>
              <a:t>Sisteme Încorporate</a:t>
            </a:r>
          </a:p>
        </p:txBody>
      </p:sp>
      <p:sp>
        <p:nvSpPr>
          <p:cNvPr id="6148" name="Rectangle 3"/>
          <p:cNvSpPr>
            <a:spLocks noGrp="1" noChangeArrowheads="1"/>
          </p:cNvSpPr>
          <p:nvPr>
            <p:ph type="body" idx="1"/>
          </p:nvPr>
        </p:nvSpPr>
        <p:spPr>
          <a:xfrm>
            <a:off x="457200" y="914400"/>
            <a:ext cx="8521908" cy="5216525"/>
          </a:xfrm>
        </p:spPr>
        <p:txBody>
          <a:bodyPr>
            <a:noAutofit/>
          </a:bodyPr>
          <a:lstStyle/>
          <a:p>
            <a:pPr eaLnBrk="1" hangingPunct="1"/>
            <a:r>
              <a:rPr lang="ro-RO" altLang="en-US" sz="2400" dirty="0" smtClean="0"/>
              <a:t>Convertorul analog digital</a:t>
            </a:r>
          </a:p>
          <a:p>
            <a:pPr lvl="1" eaLnBrk="1" hangingPunct="1"/>
            <a:r>
              <a:rPr lang="ro-RO" altLang="en-US" sz="2000" dirty="0" smtClean="0"/>
              <a:t>8 canale de intrare,</a:t>
            </a:r>
          </a:p>
          <a:p>
            <a:pPr lvl="1" eaLnBrk="1" hangingPunct="1"/>
            <a:r>
              <a:rPr lang="ro-RO" altLang="en-US" sz="2000" dirty="0" smtClean="0"/>
              <a:t>Rezoluţie de 8/ 10 biţi;</a:t>
            </a:r>
          </a:p>
          <a:p>
            <a:pPr lvl="1" eaLnBrk="1" hangingPunct="1"/>
            <a:r>
              <a:rPr lang="ro-RO" altLang="en-US" sz="2000" dirty="0" smtClean="0"/>
              <a:t>Timp de eşantionare programabil;</a:t>
            </a:r>
          </a:p>
          <a:p>
            <a:pPr lvl="1" eaLnBrk="1" hangingPunct="1"/>
            <a:r>
              <a:rPr lang="ro-RO" altLang="en-US" sz="2000" dirty="0" smtClean="0"/>
              <a:t>Anclanşare externă şi prin program; anclanşarea externă poate fi activată de front (crescător sau descrescător sau de nivel, low sau high); anclanşarea externă poate fi invalidată;</a:t>
            </a:r>
          </a:p>
          <a:p>
            <a:pPr lvl="1" eaLnBrk="1" hangingPunct="1"/>
            <a:r>
              <a:rPr lang="ro-RO" altLang="en-US" sz="2000" dirty="0" smtClean="0"/>
              <a:t>Generare de întrerupere la încheierea conversiei;</a:t>
            </a:r>
          </a:p>
          <a:p>
            <a:pPr lvl="1" eaLnBrk="1" hangingPunct="1"/>
            <a:r>
              <a:rPr lang="ro-RO" altLang="en-US" sz="2000" dirty="0" smtClean="0"/>
              <a:t>Conversie singulară sau multiplă, pe unul sau mai multe canale; numărul de conversii poate fi programat între 1 şi 8;</a:t>
            </a:r>
          </a:p>
          <a:p>
            <a:pPr lvl="1" eaLnBrk="1" hangingPunct="1"/>
            <a:r>
              <a:rPr lang="ro-RO" altLang="en-US" sz="2000" dirty="0" smtClean="0"/>
              <a:t>Moduri de operare:</a:t>
            </a:r>
          </a:p>
          <a:p>
            <a:pPr lvl="2" eaLnBrk="1" hangingPunct="1"/>
            <a:r>
              <a:rPr lang="ro-RO" altLang="en-US" sz="1800" dirty="0" smtClean="0"/>
              <a:t>Stop: sistemul se opreşte, orice conversie este abandonată;</a:t>
            </a:r>
          </a:p>
          <a:p>
            <a:pPr lvl="2" eaLnBrk="1" hangingPunct="1"/>
            <a:r>
              <a:rPr lang="ro-RO" altLang="en-US" sz="1800" dirty="0" smtClean="0"/>
              <a:t>Wait: conversia se opreşte sau este continuată în funcţie de starea unui rang din un SFR;</a:t>
            </a:r>
          </a:p>
          <a:p>
            <a:pPr lvl="2" eaLnBrk="1" hangingPunct="1"/>
            <a:r>
              <a:rPr lang="ro-RO" altLang="en-US" sz="1800" dirty="0" smtClean="0"/>
              <a:t>Freeze: convertorul va continua conversia, va termina conversia începută după care se va opri sau se va opri imediat, în funcţie de starea a 2 rang</a:t>
            </a:r>
            <a:r>
              <a:rPr lang="en-US" altLang="en-US" sz="1800" dirty="0" err="1" smtClean="0"/>
              <a:t>uri</a:t>
            </a:r>
            <a:r>
              <a:rPr lang="ro-RO" altLang="en-US" sz="1800" dirty="0" smtClean="0"/>
              <a:t> din un SFR;</a:t>
            </a:r>
          </a:p>
        </p:txBody>
      </p:sp>
    </p:spTree>
    <p:extLst>
      <p:ext uri="{BB962C8B-B14F-4D97-AF65-F5344CB8AC3E}">
        <p14:creationId xmlns:p14="http://schemas.microsoft.com/office/powerpoint/2010/main" val="2220919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277813"/>
            <a:ext cx="8229600" cy="484187"/>
          </a:xfrm>
        </p:spPr>
        <p:txBody>
          <a:bodyPr/>
          <a:lstStyle/>
          <a:p>
            <a:pPr eaLnBrk="1" hangingPunct="1"/>
            <a:r>
              <a:rPr lang="ro-RO" altLang="en-US" sz="2400" smtClean="0">
                <a:latin typeface="Arial" panose="020B0604020202020204" pitchFamily="34" charset="0"/>
              </a:rPr>
              <a:t>Sisteme Încorporate</a:t>
            </a:r>
          </a:p>
        </p:txBody>
      </p:sp>
      <p:sp>
        <p:nvSpPr>
          <p:cNvPr id="7172" name="Rectangle 3"/>
          <p:cNvSpPr>
            <a:spLocks noGrp="1" noChangeArrowheads="1"/>
          </p:cNvSpPr>
          <p:nvPr>
            <p:ph type="body" idx="1"/>
          </p:nvPr>
        </p:nvSpPr>
        <p:spPr>
          <a:xfrm>
            <a:off x="457200" y="914400"/>
            <a:ext cx="8229600" cy="5216525"/>
          </a:xfrm>
        </p:spPr>
        <p:txBody>
          <a:bodyPr/>
          <a:lstStyle/>
          <a:p>
            <a:pPr lvl="1" eaLnBrk="1" hangingPunct="1"/>
            <a:r>
              <a:rPr lang="ro-RO" altLang="en-US" sz="1800" smtClean="0"/>
              <a:t>Schema bloc: </a:t>
            </a:r>
          </a:p>
        </p:txBody>
      </p:sp>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940" y="914400"/>
            <a:ext cx="5862860" cy="554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4139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277813"/>
            <a:ext cx="8229600" cy="484187"/>
          </a:xfrm>
        </p:spPr>
        <p:txBody>
          <a:bodyPr/>
          <a:lstStyle/>
          <a:p>
            <a:pPr eaLnBrk="1" hangingPunct="1"/>
            <a:r>
              <a:rPr lang="ro-RO" altLang="en-US" sz="2400" smtClean="0">
                <a:latin typeface="Arial" panose="020B0604020202020204" pitchFamily="34" charset="0"/>
              </a:rPr>
              <a:t>Sisteme Încorporate</a:t>
            </a:r>
          </a:p>
        </p:txBody>
      </p:sp>
      <p:sp>
        <p:nvSpPr>
          <p:cNvPr id="8196" name="Rectangle 3"/>
          <p:cNvSpPr>
            <a:spLocks noGrp="1" noChangeArrowheads="1"/>
          </p:cNvSpPr>
          <p:nvPr>
            <p:ph type="body" idx="1"/>
          </p:nvPr>
        </p:nvSpPr>
        <p:spPr>
          <a:xfrm>
            <a:off x="457200" y="787400"/>
            <a:ext cx="8229600" cy="5216525"/>
          </a:xfrm>
        </p:spPr>
        <p:txBody>
          <a:bodyPr/>
          <a:lstStyle/>
          <a:p>
            <a:pPr lvl="1" eaLnBrk="1" hangingPunct="1"/>
            <a:r>
              <a:rPr lang="ro-RO" altLang="en-US" sz="1800" dirty="0" smtClean="0"/>
              <a:t>Controlat de SFR – uri; ex.: ATDSTAT1 (ATD Status Register 1):</a:t>
            </a:r>
          </a:p>
          <a:p>
            <a:pPr lvl="1" algn="ctr" eaLnBrk="1" hangingPunct="1">
              <a:buFont typeface="Wingdings" panose="05000000000000000000" pitchFamily="2" charset="2"/>
              <a:buNone/>
            </a:pPr>
            <a:endParaRPr lang="ro-RO" altLang="en-US" sz="1900" dirty="0" smtClean="0"/>
          </a:p>
          <a:p>
            <a:pPr lvl="1" eaLnBrk="1" hangingPunct="1"/>
            <a:endParaRPr lang="ro-RO" altLang="en-US" sz="1900" dirty="0" smtClean="0"/>
          </a:p>
          <a:p>
            <a:pPr lvl="1" eaLnBrk="1" hangingPunct="1"/>
            <a:endParaRPr lang="ro-RO" altLang="en-US" sz="1900" dirty="0" smtClean="0"/>
          </a:p>
          <a:p>
            <a:pPr lvl="1" eaLnBrk="1" hangingPunct="1"/>
            <a:endParaRPr lang="ro-RO" altLang="en-US" sz="1900" dirty="0" smtClean="0"/>
          </a:p>
          <a:p>
            <a:pPr lvl="1" eaLnBrk="1" hangingPunct="1"/>
            <a:endParaRPr lang="ro-RO" altLang="en-US" sz="1900" dirty="0" smtClean="0"/>
          </a:p>
          <a:p>
            <a:pPr lvl="1" eaLnBrk="1" hangingPunct="1"/>
            <a:endParaRPr lang="ro-RO" altLang="en-US" sz="1900" dirty="0" smtClean="0"/>
          </a:p>
          <a:p>
            <a:pPr lvl="1" eaLnBrk="1" hangingPunct="1"/>
            <a:endParaRPr lang="ro-RO" altLang="en-US" sz="1900" dirty="0" smtClean="0"/>
          </a:p>
          <a:p>
            <a:pPr lvl="1" eaLnBrk="1" hangingPunct="1"/>
            <a:endParaRPr lang="ro-RO" altLang="en-US" sz="1900" dirty="0" smtClean="0"/>
          </a:p>
          <a:p>
            <a:pPr lvl="1" eaLnBrk="1" hangingPunct="1"/>
            <a:r>
              <a:rPr lang="ro-RO" altLang="en-US" sz="1900" dirty="0" smtClean="0"/>
              <a:t>PORTAD (Port Data Register): </a:t>
            </a:r>
            <a:endParaRPr lang="ro-RO" altLang="en-US" sz="1800" dirty="0" smtClean="0"/>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4419600" cy="268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886200"/>
            <a:ext cx="4648200" cy="267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30155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57200" y="277813"/>
            <a:ext cx="8229600" cy="484187"/>
          </a:xfrm>
        </p:spPr>
        <p:txBody>
          <a:bodyPr/>
          <a:lstStyle/>
          <a:p>
            <a:pPr eaLnBrk="1" hangingPunct="1"/>
            <a:r>
              <a:rPr lang="ro-RO" altLang="en-US" sz="2400" smtClean="0">
                <a:latin typeface="Arial" panose="020B0604020202020204" pitchFamily="34" charset="0"/>
              </a:rPr>
              <a:t>Sisteme Încorporate</a:t>
            </a:r>
          </a:p>
        </p:txBody>
      </p:sp>
      <p:sp>
        <p:nvSpPr>
          <p:cNvPr id="9220" name="Rectangle 3"/>
          <p:cNvSpPr>
            <a:spLocks noGrp="1" noChangeArrowheads="1"/>
          </p:cNvSpPr>
          <p:nvPr>
            <p:ph type="body" idx="1"/>
          </p:nvPr>
        </p:nvSpPr>
        <p:spPr>
          <a:xfrm>
            <a:off x="457200" y="914400"/>
            <a:ext cx="8229600" cy="5216525"/>
          </a:xfrm>
        </p:spPr>
        <p:txBody>
          <a:bodyPr/>
          <a:lstStyle/>
          <a:p>
            <a:pPr lvl="1" eaLnBrk="1" hangingPunct="1"/>
            <a:r>
              <a:rPr lang="ro-RO" altLang="en-US" sz="1900" smtClean="0"/>
              <a:t>ATDCTL5 (ATD Control Register 5):</a:t>
            </a:r>
          </a:p>
          <a:p>
            <a:pPr lvl="1" algn="ctr" eaLnBrk="1" hangingPunct="1">
              <a:buFont typeface="Wingdings" panose="05000000000000000000" pitchFamily="2" charset="2"/>
              <a:buNone/>
            </a:pPr>
            <a:endParaRPr lang="ro-RO" altLang="en-US" sz="1900" smtClean="0"/>
          </a:p>
        </p:txBody>
      </p:sp>
      <p:pic>
        <p:nvPicPr>
          <p:cNvPr id="92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63700"/>
            <a:ext cx="6172200"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4727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277813"/>
            <a:ext cx="8229600" cy="484187"/>
          </a:xfrm>
        </p:spPr>
        <p:txBody>
          <a:bodyPr/>
          <a:lstStyle/>
          <a:p>
            <a:pPr eaLnBrk="1" hangingPunct="1"/>
            <a:r>
              <a:rPr lang="ro-RO" altLang="en-US" sz="2400" smtClean="0">
                <a:latin typeface="Arial" panose="020B0604020202020204" pitchFamily="34" charset="0"/>
              </a:rPr>
              <a:t>Sisteme Încorporate</a:t>
            </a:r>
          </a:p>
        </p:txBody>
      </p:sp>
      <p:pic>
        <p:nvPicPr>
          <p:cNvPr id="10244" name="Picture 5"/>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873770" y="914399"/>
            <a:ext cx="5396459" cy="5795021"/>
          </a:xfrm>
          <a:noFill/>
        </p:spPr>
      </p:pic>
    </p:spTree>
    <p:extLst>
      <p:ext uri="{BB962C8B-B14F-4D97-AF65-F5344CB8AC3E}">
        <p14:creationId xmlns:p14="http://schemas.microsoft.com/office/powerpoint/2010/main" val="3194816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277813"/>
            <a:ext cx="8229600" cy="484187"/>
          </a:xfrm>
        </p:spPr>
        <p:txBody>
          <a:bodyPr/>
          <a:lstStyle/>
          <a:p>
            <a:pPr eaLnBrk="1" hangingPunct="1"/>
            <a:r>
              <a:rPr lang="ro-RO" altLang="en-US" sz="2400" smtClean="0">
                <a:latin typeface="Arial" panose="020B0604020202020204" pitchFamily="34" charset="0"/>
              </a:rPr>
              <a:t>Sisteme Încorporate</a:t>
            </a:r>
          </a:p>
        </p:txBody>
      </p:sp>
      <p:pic>
        <p:nvPicPr>
          <p:cNvPr id="11268" name="Picture 7"/>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31963" y="1904999"/>
            <a:ext cx="6444644" cy="787339"/>
          </a:xfrm>
          <a:noFill/>
        </p:spPr>
      </p:pic>
      <p:pic>
        <p:nvPicPr>
          <p:cNvPr id="112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4" y="2716213"/>
            <a:ext cx="6241049" cy="294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25121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pic>
        <p:nvPicPr>
          <p:cNvPr id="28677" name="Picture 5"/>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99016" y="838200"/>
            <a:ext cx="6145967" cy="5929009"/>
          </a:xfrm>
          <a:noFill/>
          <a:ln/>
        </p:spPr>
      </p:pic>
    </p:spTree>
    <p:extLst>
      <p:ext uri="{BB962C8B-B14F-4D97-AF65-F5344CB8AC3E}">
        <p14:creationId xmlns:p14="http://schemas.microsoft.com/office/powerpoint/2010/main" val="23650539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457200" y="277813"/>
            <a:ext cx="8229600" cy="484187"/>
          </a:xfrm>
        </p:spPr>
        <p:txBody>
          <a:bodyPr/>
          <a:lstStyle/>
          <a:p>
            <a:pPr eaLnBrk="1" hangingPunct="1"/>
            <a:r>
              <a:rPr lang="ro-RO" altLang="en-US" sz="2400" smtClean="0">
                <a:latin typeface="Arial" panose="020B0604020202020204" pitchFamily="34" charset="0"/>
              </a:rPr>
              <a:t>Sisteme Încorporate</a:t>
            </a:r>
          </a:p>
        </p:txBody>
      </p:sp>
      <p:sp>
        <p:nvSpPr>
          <p:cNvPr id="12292" name="Rectangle 3"/>
          <p:cNvSpPr>
            <a:spLocks noGrp="1" noChangeArrowheads="1"/>
          </p:cNvSpPr>
          <p:nvPr>
            <p:ph type="body" idx="1"/>
          </p:nvPr>
        </p:nvSpPr>
        <p:spPr>
          <a:xfrm>
            <a:off x="457200" y="914400"/>
            <a:ext cx="8461948" cy="5801193"/>
          </a:xfrm>
        </p:spPr>
        <p:txBody>
          <a:bodyPr/>
          <a:lstStyle/>
          <a:p>
            <a:pPr lvl="1" eaLnBrk="1" hangingPunct="1"/>
            <a:r>
              <a:rPr lang="ro-RO" altLang="en-US" sz="1800" dirty="0" smtClean="0"/>
              <a:t>Secvenţa pentru realizarea unei conversii:</a:t>
            </a:r>
          </a:p>
          <a:p>
            <a:pPr lvl="2" eaLnBrk="1" hangingPunct="1"/>
            <a:r>
              <a:rPr lang="ro-RO" altLang="en-US" sz="1600" dirty="0" smtClean="0"/>
              <a:t>Conectarea terminalelor implicate:</a:t>
            </a:r>
          </a:p>
          <a:p>
            <a:pPr lvl="3" eaLnBrk="1" hangingPunct="1"/>
            <a:r>
              <a:rPr lang="ro-RO" altLang="en-US" sz="1400" dirty="0" smtClean="0"/>
              <a:t>5V la V</a:t>
            </a:r>
            <a:r>
              <a:rPr lang="ro-RO" altLang="en-US" sz="1400" baseline="-25000" dirty="0" smtClean="0"/>
              <a:t>DDA</a:t>
            </a:r>
            <a:r>
              <a:rPr lang="ro-RO" altLang="en-US" sz="1400" dirty="0" smtClean="0"/>
              <a:t>, 0V la V</a:t>
            </a:r>
            <a:r>
              <a:rPr lang="ro-RO" altLang="en-US" sz="1400" baseline="-25000" dirty="0" smtClean="0"/>
              <a:t>SSA</a:t>
            </a:r>
            <a:r>
              <a:rPr lang="ro-RO" altLang="en-US" sz="1400" dirty="0" smtClean="0"/>
              <a:t>, o valoare </a:t>
            </a:r>
            <a:r>
              <a:rPr lang="el-GR" altLang="en-US" sz="1400" dirty="0" smtClean="0">
                <a:cs typeface="Arial" panose="020B0604020202020204" pitchFamily="34" charset="0"/>
              </a:rPr>
              <a:t>ε</a:t>
            </a:r>
            <a:r>
              <a:rPr lang="ro-RO" altLang="en-US" sz="1400" dirty="0" smtClean="0">
                <a:cs typeface="Arial" panose="020B0604020202020204" pitchFamily="34" charset="0"/>
              </a:rPr>
              <a:t> </a:t>
            </a:r>
            <a:r>
              <a:rPr lang="en-US" altLang="en-US" sz="1400" dirty="0" smtClean="0">
                <a:cs typeface="Arial" panose="020B0604020202020204" pitchFamily="34" charset="0"/>
              </a:rPr>
              <a:t>[0,</a:t>
            </a:r>
            <a:r>
              <a:rPr lang="ro-RO" altLang="en-US" sz="1400" dirty="0" smtClean="0">
                <a:cs typeface="Arial" panose="020B0604020202020204" pitchFamily="34" charset="0"/>
              </a:rPr>
              <a:t> </a:t>
            </a:r>
            <a:r>
              <a:rPr lang="ro-RO" altLang="en-US" sz="1400" dirty="0" smtClean="0"/>
              <a:t>5</a:t>
            </a:r>
            <a:r>
              <a:rPr lang="en-US" altLang="en-US" sz="1400" dirty="0" smtClean="0"/>
              <a:t>] </a:t>
            </a:r>
            <a:r>
              <a:rPr lang="ro-RO" altLang="en-US" sz="1400" dirty="0" smtClean="0"/>
              <a:t>V la V</a:t>
            </a:r>
            <a:r>
              <a:rPr lang="ro-RO" altLang="en-US" sz="1400" baseline="-25000" dirty="0" smtClean="0"/>
              <a:t>RH</a:t>
            </a:r>
            <a:r>
              <a:rPr lang="ro-RO" altLang="en-US" sz="1400" dirty="0" smtClean="0"/>
              <a:t>, o valoare </a:t>
            </a:r>
            <a:r>
              <a:rPr lang="el-GR" altLang="en-US" sz="1400" dirty="0" smtClean="0">
                <a:cs typeface="Arial" panose="020B0604020202020204" pitchFamily="34" charset="0"/>
              </a:rPr>
              <a:t>ε</a:t>
            </a:r>
            <a:r>
              <a:rPr lang="ro-RO" altLang="en-US" sz="1400" dirty="0" smtClean="0">
                <a:cs typeface="Arial" panose="020B0604020202020204" pitchFamily="34" charset="0"/>
              </a:rPr>
              <a:t> </a:t>
            </a:r>
            <a:r>
              <a:rPr lang="en-US" altLang="en-US" sz="1400" dirty="0" smtClean="0">
                <a:cs typeface="Arial" panose="020B0604020202020204" pitchFamily="34" charset="0"/>
              </a:rPr>
              <a:t>[0, </a:t>
            </a:r>
            <a:r>
              <a:rPr lang="ro-RO" altLang="en-US" sz="1400" dirty="0" smtClean="0"/>
              <a:t>V</a:t>
            </a:r>
            <a:r>
              <a:rPr lang="ro-RO" altLang="en-US" sz="1400" baseline="-25000" dirty="0" smtClean="0"/>
              <a:t>RH</a:t>
            </a:r>
            <a:r>
              <a:rPr lang="en-US" altLang="en-US" sz="1400" dirty="0" smtClean="0"/>
              <a:t>] </a:t>
            </a:r>
            <a:r>
              <a:rPr lang="ro-RO" altLang="en-US" sz="1400" dirty="0" smtClean="0"/>
              <a:t>V la V</a:t>
            </a:r>
            <a:r>
              <a:rPr lang="ro-RO" altLang="en-US" sz="1400" baseline="-25000" dirty="0" smtClean="0"/>
              <a:t>RL</a:t>
            </a:r>
            <a:r>
              <a:rPr lang="ro-RO" altLang="en-US" sz="1400" dirty="0" smtClean="0"/>
              <a:t>;</a:t>
            </a:r>
          </a:p>
          <a:p>
            <a:pPr lvl="2" eaLnBrk="1" hangingPunct="1"/>
            <a:r>
              <a:rPr lang="ro-RO" altLang="en-US" sz="1600" dirty="0" smtClean="0"/>
              <a:t>Configurarea registrelor ATDCTL2 – 4 şi aşteptare 20 </a:t>
            </a:r>
            <a:r>
              <a:rPr lang="en-US" altLang="en-US" sz="1600" dirty="0" smtClean="0">
                <a:cs typeface="Arial" panose="020B0604020202020204" pitchFamily="34" charset="0"/>
              </a:rPr>
              <a:t>µ</a:t>
            </a:r>
            <a:r>
              <a:rPr lang="ro-RO" altLang="en-US" sz="1600" dirty="0" smtClean="0">
                <a:cs typeface="Arial" panose="020B0604020202020204" pitchFamily="34" charset="0"/>
              </a:rPr>
              <a:t>s pentru stabilizare;</a:t>
            </a:r>
          </a:p>
          <a:p>
            <a:pPr lvl="3" eaLnBrk="1" hangingPunct="1"/>
            <a:r>
              <a:rPr lang="ro-RO" altLang="en-US" sz="1500" dirty="0" smtClean="0"/>
              <a:t>ATDCTL2 controlează generarea întreruperilor, anclanşarea externă şi oprirea alimentării;</a:t>
            </a:r>
          </a:p>
          <a:p>
            <a:pPr lvl="3" eaLnBrk="1" hangingPunct="1"/>
            <a:r>
              <a:rPr lang="ro-RO" altLang="en-US" sz="1500" dirty="0" smtClean="0"/>
              <a:t>ATDCTL3 stabileşte numărul de conversii/ secvenţă, validează/ invalidează modul FIFO şi stabileşte modul de acţiune al convertorului la instalarea modului Freeze:</a:t>
            </a:r>
          </a:p>
          <a:p>
            <a:pPr lvl="3" eaLnBrk="1" hangingPunct="1">
              <a:buFont typeface="Wingdings" panose="05000000000000000000" pitchFamily="2" charset="2"/>
              <a:buNone/>
            </a:pPr>
            <a:endParaRPr lang="ro-RO" altLang="en-US" sz="1500" dirty="0" smtClean="0"/>
          </a:p>
          <a:p>
            <a:pPr lvl="3" eaLnBrk="1" hangingPunct="1"/>
            <a:endParaRPr lang="ro-RO" altLang="en-US" sz="1500" dirty="0" smtClean="0"/>
          </a:p>
          <a:p>
            <a:pPr lvl="3" eaLnBrk="1" hangingPunct="1"/>
            <a:endParaRPr lang="ro-RO" altLang="en-US" sz="1500" dirty="0" smtClean="0"/>
          </a:p>
          <a:p>
            <a:pPr lvl="3" eaLnBrk="1" hangingPunct="1"/>
            <a:endParaRPr lang="en-US" altLang="en-US" sz="1500" dirty="0" smtClean="0"/>
          </a:p>
          <a:p>
            <a:pPr lvl="3" eaLnBrk="1" hangingPunct="1"/>
            <a:endParaRPr lang="en-US" altLang="en-US" sz="1500" dirty="0" smtClean="0"/>
          </a:p>
          <a:p>
            <a:pPr lvl="3" eaLnBrk="1" hangingPunct="1"/>
            <a:endParaRPr lang="en-US" altLang="en-US" sz="1500" dirty="0"/>
          </a:p>
          <a:p>
            <a:pPr lvl="3" eaLnBrk="1" hangingPunct="1"/>
            <a:r>
              <a:rPr lang="ro-RO" altLang="en-US" sz="1500" dirty="0" smtClean="0"/>
              <a:t>ATDCTL4 </a:t>
            </a:r>
            <a:r>
              <a:rPr lang="ro-RO" altLang="en-US" sz="1500" dirty="0" smtClean="0"/>
              <a:t>stabileşte rezoluţia conversiei, lungimea secvenţei de conversie în impulsuri de tact precum şi a timpului de eşantionare;</a:t>
            </a:r>
            <a:endParaRPr lang="ro-RO" altLang="en-US" sz="1400" dirty="0" smtClean="0">
              <a:cs typeface="Arial" panose="020B0604020202020204" pitchFamily="34" charset="0"/>
            </a:endParaRPr>
          </a:p>
          <a:p>
            <a:pPr lvl="2" eaLnBrk="1" hangingPunct="1"/>
            <a:r>
              <a:rPr lang="ro-RO" altLang="en-US" sz="1600" dirty="0" smtClean="0">
                <a:cs typeface="Arial" panose="020B0604020202020204" pitchFamily="34" charset="0"/>
              </a:rPr>
              <a:t>Configurarea registrului ATDCTL5: se va alege modul de lucru şi canalele;</a:t>
            </a:r>
          </a:p>
          <a:p>
            <a:pPr lvl="2" eaLnBrk="1" hangingPunct="1"/>
            <a:r>
              <a:rPr lang="ro-RO" altLang="en-US" sz="1600" dirty="0" smtClean="0">
                <a:cs typeface="Arial" panose="020B0604020202020204" pitchFamily="34" charset="0"/>
              </a:rPr>
              <a:t>Aşteptare pînă la încheierea conversiei (rangul SCF din ATDSTAT0 setat), citirea rezultatelor şi depunerea lor în memorie; registrul mai indică posibile erori (FIFO overrun, external trigger overrun) şi registrul care va primi rezultatul conversiei curente.</a:t>
            </a:r>
            <a:endParaRPr lang="en-US" altLang="en-US" sz="1600" dirty="0" smtClean="0">
              <a:cs typeface="Arial" panose="020B0604020202020204" pitchFamily="34" charset="0"/>
            </a:endParaRPr>
          </a:p>
        </p:txBody>
      </p:sp>
      <p:pic>
        <p:nvPicPr>
          <p:cNvPr id="122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9" y="2997200"/>
            <a:ext cx="5859219" cy="58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3581399"/>
            <a:ext cx="5766216" cy="72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9893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57200" y="277813"/>
            <a:ext cx="8229600" cy="484187"/>
          </a:xfrm>
        </p:spPr>
        <p:txBody>
          <a:bodyPr/>
          <a:lstStyle/>
          <a:p>
            <a:pPr eaLnBrk="1" hangingPunct="1"/>
            <a:r>
              <a:rPr lang="ro-RO" altLang="en-US" sz="2400" smtClean="0">
                <a:latin typeface="Arial" panose="020B0604020202020204" pitchFamily="34" charset="0"/>
              </a:rPr>
              <a:t>Sisteme Încorporate</a:t>
            </a:r>
          </a:p>
        </p:txBody>
      </p:sp>
      <p:sp>
        <p:nvSpPr>
          <p:cNvPr id="13316" name="Rectangle 3"/>
          <p:cNvSpPr>
            <a:spLocks noGrp="1" noChangeArrowheads="1"/>
          </p:cNvSpPr>
          <p:nvPr>
            <p:ph type="body" idx="1"/>
          </p:nvPr>
        </p:nvSpPr>
        <p:spPr>
          <a:xfrm>
            <a:off x="457200" y="914400"/>
            <a:ext cx="8229600" cy="5216525"/>
          </a:xfrm>
        </p:spPr>
        <p:txBody>
          <a:bodyPr>
            <a:normAutofit lnSpcReduction="10000"/>
          </a:bodyPr>
          <a:lstStyle/>
          <a:p>
            <a:pPr eaLnBrk="1" hangingPunct="1"/>
            <a:r>
              <a:rPr lang="ro-RO" altLang="en-US" sz="2000" dirty="0" smtClean="0"/>
              <a:t>Modulul contor/ temporizator</a:t>
            </a:r>
          </a:p>
          <a:p>
            <a:pPr lvl="1" eaLnBrk="1" hangingPunct="1"/>
            <a:r>
              <a:rPr lang="ro-RO" altLang="en-US" sz="1800" dirty="0" smtClean="0"/>
              <a:t>Aplicaţii tipice: </a:t>
            </a:r>
          </a:p>
          <a:p>
            <a:pPr lvl="2" eaLnBrk="1" hangingPunct="1"/>
            <a:r>
              <a:rPr lang="ro-RO" altLang="en-US" sz="1600" dirty="0" smtClean="0"/>
              <a:t>Creare şi măsurare de întîrzieri, măsurarea frecvenţei, perioadei şi duratei impulsurilor, numărarea de evenimente, urmărirea în timp a derulării activităţilor, generarea de impulsuri, generarea de întreruperi periodice;</a:t>
            </a:r>
          </a:p>
          <a:p>
            <a:pPr lvl="1" eaLnBrk="1" hangingPunct="1"/>
            <a:r>
              <a:rPr lang="ro-RO" altLang="en-US" sz="1800" dirty="0" smtClean="0"/>
              <a:t>Circuitul de bază este un contor pe 16 biţi, programabil; tactul trece printr–un divizor cu prescalare;</a:t>
            </a:r>
          </a:p>
          <a:p>
            <a:pPr lvl="1" eaLnBrk="1" hangingPunct="1"/>
            <a:r>
              <a:rPr lang="ro-RO" altLang="en-US" sz="1800" dirty="0" smtClean="0"/>
              <a:t>8 canale de captare/ comparare:</a:t>
            </a:r>
          </a:p>
          <a:p>
            <a:pPr lvl="2" eaLnBrk="1" hangingPunct="1"/>
            <a:r>
              <a:rPr lang="ro-RO" altLang="en-US" sz="1600" dirty="0" smtClean="0"/>
              <a:t>Captarea: copiază conţinutul unui contor în un registru la apariţia unui eveniment reprezentat prin un impuls sau doar un front al unui impuls;</a:t>
            </a:r>
          </a:p>
          <a:p>
            <a:pPr lvl="3" eaLnBrk="1" hangingPunct="1"/>
            <a:r>
              <a:rPr lang="ro-RO" altLang="en-US" sz="1400" dirty="0" smtClean="0"/>
              <a:t>Aplicaţii: măsurarea perioadei, duratei şi factorului de umplere al unor impulsuri, referinţă de timp, urmărirea şi memorarea momentelor de apariţie a unor evenimente;</a:t>
            </a:r>
          </a:p>
          <a:p>
            <a:pPr lvl="2" eaLnBrk="1" hangingPunct="1"/>
            <a:r>
              <a:rPr lang="ro-RO" altLang="en-US" sz="1600" dirty="0" smtClean="0"/>
              <a:t>Compararea: compară conţinutul unui contor cu cel al unui registru şi execută operaţia specificată: pune pe 1, 0 sau schimbă starea unui pin, setează un indicator în un registru, generează o cerere de întrerupere;</a:t>
            </a:r>
          </a:p>
          <a:p>
            <a:pPr lvl="3" eaLnBrk="1" hangingPunct="1"/>
            <a:r>
              <a:rPr lang="ro-RO" altLang="en-US" sz="1400" dirty="0" smtClean="0"/>
              <a:t>Aplicaţii: anclanşarea unei acţiuni la un moment determinat, generarea de întîrzieri, generarea unui tren de impulsuri;</a:t>
            </a:r>
          </a:p>
          <a:p>
            <a:pPr lvl="1" eaLnBrk="1" hangingPunct="1"/>
            <a:r>
              <a:rPr lang="ro-RO" altLang="en-US" sz="1800" dirty="0" smtClean="0"/>
              <a:t>4 Pulse Accumulators pe cîte 8 biţi configurabili şi ca 2 Pulse Accumulators pe cîte 16 biţi;</a:t>
            </a:r>
          </a:p>
        </p:txBody>
      </p:sp>
    </p:spTree>
    <p:extLst>
      <p:ext uri="{BB962C8B-B14F-4D97-AF65-F5344CB8AC3E}">
        <p14:creationId xmlns:p14="http://schemas.microsoft.com/office/powerpoint/2010/main" val="31453885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277813"/>
            <a:ext cx="8229600" cy="484187"/>
          </a:xfrm>
        </p:spPr>
        <p:txBody>
          <a:bodyPr/>
          <a:lstStyle/>
          <a:p>
            <a:pPr eaLnBrk="1" hangingPunct="1"/>
            <a:r>
              <a:rPr lang="ro-RO" altLang="en-US" sz="2400" smtClean="0">
                <a:latin typeface="Arial" panose="020B0604020202020204" pitchFamily="34" charset="0"/>
              </a:rPr>
              <a:t>Sisteme Încorporate</a:t>
            </a:r>
          </a:p>
        </p:txBody>
      </p:sp>
      <p:sp>
        <p:nvSpPr>
          <p:cNvPr id="14340" name="Rectangle 3"/>
          <p:cNvSpPr>
            <a:spLocks noGrp="1" noChangeArrowheads="1"/>
          </p:cNvSpPr>
          <p:nvPr>
            <p:ph type="body" idx="1"/>
          </p:nvPr>
        </p:nvSpPr>
        <p:spPr>
          <a:xfrm>
            <a:off x="457200" y="914400"/>
            <a:ext cx="8229600" cy="5216525"/>
          </a:xfrm>
        </p:spPr>
        <p:txBody>
          <a:bodyPr/>
          <a:lstStyle/>
          <a:p>
            <a:pPr lvl="1" eaLnBrk="1" hangingPunct="1"/>
            <a:r>
              <a:rPr lang="ro-RO" altLang="en-US" sz="1800" smtClean="0"/>
              <a:t>Schema bloc:</a:t>
            </a:r>
          </a:p>
          <a:p>
            <a:pPr lvl="1" algn="ctr" eaLnBrk="1" hangingPunct="1">
              <a:buFont typeface="Wingdings" panose="05000000000000000000" pitchFamily="2" charset="2"/>
              <a:buNone/>
            </a:pPr>
            <a:endParaRPr lang="ro-RO" altLang="en-US" sz="1800" smtClean="0"/>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1449" y="1574383"/>
            <a:ext cx="6080472" cy="503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3213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457200" y="277813"/>
            <a:ext cx="8229600" cy="484187"/>
          </a:xfrm>
        </p:spPr>
        <p:txBody>
          <a:bodyPr/>
          <a:lstStyle/>
          <a:p>
            <a:pPr eaLnBrk="1" hangingPunct="1"/>
            <a:r>
              <a:rPr lang="ro-RO" altLang="en-US" sz="2400" smtClean="0">
                <a:latin typeface="Arial" panose="020B0604020202020204" pitchFamily="34" charset="0"/>
              </a:rPr>
              <a:t>Sisteme Încorporate</a:t>
            </a:r>
          </a:p>
        </p:txBody>
      </p:sp>
      <p:sp>
        <p:nvSpPr>
          <p:cNvPr id="15364" name="Rectangle 3"/>
          <p:cNvSpPr>
            <a:spLocks noGrp="1" noChangeArrowheads="1"/>
          </p:cNvSpPr>
          <p:nvPr>
            <p:ph type="body" idx="1"/>
          </p:nvPr>
        </p:nvSpPr>
        <p:spPr>
          <a:xfrm>
            <a:off x="457200" y="1514006"/>
            <a:ext cx="8229600" cy="5216525"/>
          </a:xfrm>
        </p:spPr>
        <p:txBody>
          <a:bodyPr/>
          <a:lstStyle/>
          <a:p>
            <a:pPr lvl="1" eaLnBrk="1" hangingPunct="1"/>
            <a:r>
              <a:rPr lang="ro-RO" altLang="en-US" sz="1800" dirty="0" smtClean="0"/>
              <a:t>Există 8 canale de captare/ comparare: 4 sunt clasice iar celelalte 4 conţin încă un registru pentru memorarea captării; aceasta va permite memorarea a 2 valori la o captare; valoarea citită la momentul captării poate fi suprascrisă la o nouă captare sau protejată, în funcţie de starea unui rang din un SFR;</a:t>
            </a:r>
          </a:p>
          <a:p>
            <a:pPr lvl="1" eaLnBrk="1" hangingPunct="1"/>
            <a:r>
              <a:rPr lang="ro-RO" altLang="en-US" sz="1800" dirty="0" smtClean="0"/>
              <a:t>Fiecăreia din cele 4 canale cu memorare îi este asociat un Pulse Accumulator pe 8 biţi; acesta numără tranziţiile active de la intrarea sa; conţinutul acestuia poate fi memorat într – un registru propriu sau poate fi furnizat la citirea canalului de captare/ comparare corespunzător;</a:t>
            </a:r>
          </a:p>
          <a:p>
            <a:pPr lvl="1" eaLnBrk="1" hangingPunct="1"/>
            <a:r>
              <a:rPr lang="ro-RO" altLang="en-US" sz="1800" dirty="0" smtClean="0"/>
              <a:t>Există un numărător suplimentar, pe 16 biţi, care numără în jos şi care poate fi folosit pentru a comanda momentul cînd conţinutul unui registru de captare este transferat în registrul asociat corespunzător; se poate genera cerere de întrerupere la momentul transferului;</a:t>
            </a:r>
          </a:p>
          <a:p>
            <a:pPr lvl="1" eaLnBrk="1" hangingPunct="1"/>
            <a:r>
              <a:rPr lang="ro-RO" altLang="en-US" sz="1800" dirty="0" smtClean="0"/>
              <a:t>Pulse Accumulators pot lucra în modul contor sau contor în o fereastră de timp; în modul contor se poate lua în considerare frontul ridicător sau coborîtor al semnalului de la terminalul de intrare iar în modul contor în fereastră se fixează o fereastră dată de un număr de perioade de tact; ieşirea unui PA poate sau nu să genereze cerere de întrerupere;</a:t>
            </a:r>
          </a:p>
        </p:txBody>
      </p:sp>
    </p:spTree>
    <p:extLst>
      <p:ext uri="{BB962C8B-B14F-4D97-AF65-F5344CB8AC3E}">
        <p14:creationId xmlns:p14="http://schemas.microsoft.com/office/powerpoint/2010/main" val="1087205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304800"/>
            <a:ext cx="8229600" cy="484188"/>
          </a:xfrm>
        </p:spPr>
        <p:txBody>
          <a:bodyPr/>
          <a:lstStyle/>
          <a:p>
            <a:pPr eaLnBrk="1" hangingPunct="1"/>
            <a:r>
              <a:rPr lang="ro-RO" altLang="en-US" sz="2400" smtClean="0">
                <a:latin typeface="Arial" panose="020B0604020202020204" pitchFamily="34" charset="0"/>
              </a:rPr>
              <a:t>Sisteme Încorporate</a:t>
            </a:r>
          </a:p>
        </p:txBody>
      </p:sp>
      <p:sp>
        <p:nvSpPr>
          <p:cNvPr id="16388" name="Rectangle 3"/>
          <p:cNvSpPr>
            <a:spLocks noGrp="1" noChangeArrowheads="1"/>
          </p:cNvSpPr>
          <p:nvPr>
            <p:ph type="body" idx="1"/>
          </p:nvPr>
        </p:nvSpPr>
        <p:spPr>
          <a:xfrm>
            <a:off x="457200" y="787400"/>
            <a:ext cx="8229600" cy="5216525"/>
          </a:xfrm>
        </p:spPr>
        <p:txBody>
          <a:bodyPr>
            <a:noAutofit/>
          </a:bodyPr>
          <a:lstStyle/>
          <a:p>
            <a:pPr lvl="1" eaLnBrk="1" hangingPunct="1"/>
            <a:r>
              <a:rPr lang="ro-RO" altLang="en-US" sz="2000" dirty="0" smtClean="0"/>
              <a:t>Funcţionarea este controlată de SFR – uri; ex.:</a:t>
            </a:r>
          </a:p>
          <a:p>
            <a:pPr lvl="2" eaLnBrk="1" hangingPunct="1"/>
            <a:r>
              <a:rPr lang="ro-RO" altLang="en-US" sz="1800" dirty="0" smtClean="0"/>
              <a:t>TIOS (Timer Input Capture/ Output Compare Select Register):</a:t>
            </a:r>
          </a:p>
          <a:p>
            <a:pPr lvl="2" eaLnBrk="1" hangingPunct="1"/>
            <a:endParaRPr lang="ro-RO" altLang="en-US" sz="1800" dirty="0" smtClean="0"/>
          </a:p>
          <a:p>
            <a:pPr lvl="2" eaLnBrk="1" hangingPunct="1"/>
            <a:endParaRPr lang="ro-RO" altLang="en-US" sz="1800" dirty="0" smtClean="0"/>
          </a:p>
          <a:p>
            <a:pPr lvl="2" eaLnBrk="1" hangingPunct="1"/>
            <a:endParaRPr lang="ro-RO" altLang="en-US" sz="1800" dirty="0" smtClean="0"/>
          </a:p>
          <a:p>
            <a:pPr lvl="2" eaLnBrk="1" hangingPunct="1"/>
            <a:endParaRPr lang="ro-RO" altLang="en-US" sz="1800" dirty="0" smtClean="0"/>
          </a:p>
          <a:p>
            <a:pPr lvl="2" eaLnBrk="1" hangingPunct="1"/>
            <a:endParaRPr lang="ro-RO" altLang="en-US" sz="1800" dirty="0" smtClean="0"/>
          </a:p>
          <a:p>
            <a:pPr lvl="2" eaLnBrk="1" hangingPunct="1"/>
            <a:endParaRPr lang="ro-RO" altLang="en-US" sz="1800" dirty="0" smtClean="0"/>
          </a:p>
          <a:p>
            <a:pPr lvl="2" eaLnBrk="1" hangingPunct="1"/>
            <a:endParaRPr lang="ro-RO" altLang="en-US" sz="1800" dirty="0" smtClean="0"/>
          </a:p>
          <a:p>
            <a:pPr lvl="2" eaLnBrk="1" hangingPunct="1"/>
            <a:endParaRPr lang="ro-RO" altLang="en-US" sz="1800" dirty="0" smtClean="0"/>
          </a:p>
          <a:p>
            <a:pPr lvl="2" eaLnBrk="1" hangingPunct="1"/>
            <a:r>
              <a:rPr lang="ro-RO" altLang="en-US" sz="1800" dirty="0" smtClean="0"/>
              <a:t>TSCR2 (Timer System Control Register 2):</a:t>
            </a:r>
          </a:p>
          <a:p>
            <a:pPr lvl="2" eaLnBrk="1" hangingPunct="1"/>
            <a:endParaRPr lang="ro-RO" altLang="en-US" sz="1800" dirty="0" smtClean="0"/>
          </a:p>
          <a:p>
            <a:pPr lvl="2" eaLnBrk="1" hangingPunct="1"/>
            <a:endParaRPr lang="ro-RO" altLang="en-US" sz="1800" dirty="0" smtClean="0"/>
          </a:p>
          <a:p>
            <a:pPr lvl="2" eaLnBrk="1" hangingPunct="1"/>
            <a:endParaRPr lang="ro-RO" altLang="en-US" sz="1800" dirty="0" smtClean="0"/>
          </a:p>
          <a:p>
            <a:pPr lvl="3" eaLnBrk="1" hangingPunct="1"/>
            <a:r>
              <a:rPr lang="ro-RO" altLang="en-US" sz="1600" dirty="0" smtClean="0"/>
              <a:t>TOI: permite sau nu generarea de cerere de întrerupere la depăşire;</a:t>
            </a:r>
          </a:p>
          <a:p>
            <a:pPr lvl="3" eaLnBrk="1" hangingPunct="1"/>
            <a:r>
              <a:rPr lang="ro-RO" altLang="en-US" sz="1600" dirty="0" smtClean="0"/>
              <a:t>TCRE: contorul numără fără a putea fi iniţializat sau iniţializarea are loc la o comparaţie reuşită;</a:t>
            </a:r>
          </a:p>
          <a:p>
            <a:pPr lvl="3" eaLnBrk="1" hangingPunct="1"/>
            <a:r>
              <a:rPr lang="ro-RO" altLang="en-US" sz="1600" dirty="0" smtClean="0"/>
              <a:t>PR2 – PR0: stabileşte factorul de prescalare, valori: 1 – 128;</a:t>
            </a:r>
          </a:p>
        </p:txBody>
      </p:sp>
      <p:pic>
        <p:nvPicPr>
          <p:cNvPr id="1638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803400"/>
            <a:ext cx="643413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699000"/>
            <a:ext cx="6778625" cy="8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319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p>
        </p:txBody>
      </p:sp>
      <p:sp>
        <p:nvSpPr>
          <p:cNvPr id="17412" name="Rectangle 3"/>
          <p:cNvSpPr>
            <a:spLocks noGrp="1" noChangeArrowheads="1"/>
          </p:cNvSpPr>
          <p:nvPr>
            <p:ph type="body" idx="1"/>
          </p:nvPr>
        </p:nvSpPr>
        <p:spPr>
          <a:xfrm>
            <a:off x="457200" y="838200"/>
            <a:ext cx="8229600" cy="5292725"/>
          </a:xfrm>
        </p:spPr>
        <p:txBody>
          <a:bodyPr/>
          <a:lstStyle/>
          <a:p>
            <a:pPr lvl="1" eaLnBrk="1" hangingPunct="1"/>
            <a:r>
              <a:rPr lang="ro-RO" altLang="en-US" sz="1800" smtClean="0"/>
              <a:t>TCTL3/TCTL4 (Timer Control Register 3/ Timer Control register 4):</a:t>
            </a:r>
          </a:p>
          <a:p>
            <a:pPr lvl="1" eaLnBrk="1" hangingPunct="1">
              <a:buFont typeface="Wingdings" panose="05000000000000000000" pitchFamily="2" charset="2"/>
              <a:buNone/>
            </a:pPr>
            <a:endParaRPr lang="en-US" altLang="en-US" sz="1800" smtClean="0"/>
          </a:p>
          <a:p>
            <a:pPr algn="ctr" eaLnBrk="1" hangingPunct="1">
              <a:buFont typeface="Wingdings" panose="05000000000000000000" pitchFamily="2" charset="2"/>
              <a:buNone/>
            </a:pPr>
            <a:endParaRPr lang="ro-RO" altLang="en-US" sz="2000" smtClean="0"/>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830" y="1668255"/>
            <a:ext cx="6070340" cy="4711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435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p>
        </p:txBody>
      </p:sp>
      <p:sp>
        <p:nvSpPr>
          <p:cNvPr id="18436" name="Rectangle 3"/>
          <p:cNvSpPr>
            <a:spLocks noGrp="1" noChangeArrowheads="1"/>
          </p:cNvSpPr>
          <p:nvPr>
            <p:ph type="body" idx="1"/>
          </p:nvPr>
        </p:nvSpPr>
        <p:spPr>
          <a:xfrm>
            <a:off x="457200" y="914400"/>
            <a:ext cx="8229600" cy="5216525"/>
          </a:xfrm>
        </p:spPr>
        <p:txBody>
          <a:bodyPr/>
          <a:lstStyle/>
          <a:p>
            <a:pPr lvl="1" eaLnBrk="1" hangingPunct="1"/>
            <a:r>
              <a:rPr lang="ro-RO" altLang="en-US" sz="1800" smtClean="0"/>
              <a:t>Măsurarea unei perioade: rangul COF arată apariţia evenimentului</a:t>
            </a:r>
          </a:p>
          <a:p>
            <a:pPr lvl="1" algn="ctr" eaLnBrk="1" hangingPunct="1">
              <a:buFont typeface="Wingdings" panose="05000000000000000000" pitchFamily="2" charset="2"/>
              <a:buNone/>
            </a:pPr>
            <a:endParaRPr lang="ro-RO" altLang="en-US" sz="1800" smtClean="0"/>
          </a:p>
          <a:p>
            <a:pPr lvl="1" eaLnBrk="1" hangingPunct="1">
              <a:buFont typeface="Wingdings" panose="05000000000000000000" pitchFamily="2" charset="2"/>
              <a:buNone/>
            </a:pPr>
            <a:endParaRPr lang="ro-RO" altLang="en-US" sz="1800" smtClean="0"/>
          </a:p>
        </p:txBody>
      </p:sp>
      <p:pic>
        <p:nvPicPr>
          <p:cNvPr id="18437" name="Picture 5" descr="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371600"/>
            <a:ext cx="3316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descr="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678113"/>
            <a:ext cx="3886200" cy="172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04713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p>
        </p:txBody>
      </p:sp>
      <p:sp>
        <p:nvSpPr>
          <p:cNvPr id="19460" name="Rectangle 3"/>
          <p:cNvSpPr>
            <a:spLocks noGrp="1" noChangeArrowheads="1"/>
          </p:cNvSpPr>
          <p:nvPr>
            <p:ph type="body" idx="1"/>
          </p:nvPr>
        </p:nvSpPr>
        <p:spPr>
          <a:xfrm>
            <a:off x="457200" y="914400"/>
            <a:ext cx="8229600" cy="5216525"/>
          </a:xfrm>
        </p:spPr>
        <p:txBody>
          <a:bodyPr/>
          <a:lstStyle/>
          <a:p>
            <a:pPr lvl="1" eaLnBrk="1" hangingPunct="1"/>
            <a:r>
              <a:rPr lang="ro-RO" altLang="en-US" sz="2000" dirty="0" smtClean="0"/>
              <a:t>Generarea unui sunet cu 2 frecvenţe:</a:t>
            </a:r>
          </a:p>
          <a:p>
            <a:pPr lvl="2" eaLnBrk="1" hangingPunct="1"/>
            <a:r>
              <a:rPr lang="ro-RO" altLang="en-US" sz="1800" dirty="0" smtClean="0"/>
              <a:t>Validează un registru de comparare;</a:t>
            </a:r>
          </a:p>
          <a:p>
            <a:pPr lvl="2" eaLnBrk="1" hangingPunct="1"/>
            <a:r>
              <a:rPr lang="ro-RO" altLang="en-US" sz="1800" dirty="0" smtClean="0"/>
              <a:t>Porneşte o operaţie de comparare şi validează cererea de întrerupere; numărarea se va face cu o frecvenţă corespunzătoare primei frecvenţe a sunetului;</a:t>
            </a:r>
          </a:p>
          <a:p>
            <a:pPr lvl="2" eaLnBrk="1" hangingPunct="1"/>
            <a:r>
              <a:rPr lang="ro-RO" altLang="en-US" sz="1800" dirty="0" smtClean="0"/>
              <a:t>Aşteaptă o perioadă oarecare (de ex. 0.5 sec.); în acest timp vor fi generate mai multe cereri de întrerupere; rutina de tratare va începe noua operaţie de comparare şi asigură revenirea;</a:t>
            </a:r>
          </a:p>
          <a:p>
            <a:pPr lvl="2" eaLnBrk="1" hangingPunct="1"/>
            <a:r>
              <a:rPr lang="ro-RO" altLang="en-US" sz="1800" dirty="0" smtClean="0"/>
              <a:t>La sfîrşitul perioadei repetă pasul 2 dar frecvenţa va fi corespunzătoare celei de-a doua frecvenţe a sunetului;</a:t>
            </a:r>
          </a:p>
          <a:p>
            <a:pPr lvl="2" eaLnBrk="1" hangingPunct="1"/>
            <a:r>
              <a:rPr lang="ro-RO" altLang="en-US" sz="1800" dirty="0" smtClean="0"/>
              <a:t>Reia pasul 2;</a:t>
            </a:r>
          </a:p>
          <a:p>
            <a:pPr lvl="1" algn="ctr" eaLnBrk="1" hangingPunct="1">
              <a:buFont typeface="Wingdings" panose="05000000000000000000" pitchFamily="2" charset="2"/>
              <a:buNone/>
            </a:pPr>
            <a:endParaRPr lang="ro-RO" altLang="en-US" sz="1800" dirty="0" smtClean="0"/>
          </a:p>
        </p:txBody>
      </p:sp>
      <p:pic>
        <p:nvPicPr>
          <p:cNvPr id="19461" name="Picture 5" descr="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519613"/>
            <a:ext cx="3733800" cy="190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6223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p>
        </p:txBody>
      </p:sp>
      <p:sp>
        <p:nvSpPr>
          <p:cNvPr id="20484" name="Rectangle 3"/>
          <p:cNvSpPr>
            <a:spLocks noGrp="1" noChangeArrowheads="1"/>
          </p:cNvSpPr>
          <p:nvPr>
            <p:ph type="body" idx="1"/>
          </p:nvPr>
        </p:nvSpPr>
        <p:spPr>
          <a:xfrm>
            <a:off x="457200" y="914400"/>
            <a:ext cx="8229600" cy="5216525"/>
          </a:xfrm>
        </p:spPr>
        <p:txBody>
          <a:bodyPr/>
          <a:lstStyle/>
          <a:p>
            <a:pPr lvl="1" eaLnBrk="1" hangingPunct="1"/>
            <a:r>
              <a:rPr lang="ro-RO" altLang="en-US" sz="1800" smtClean="0"/>
              <a:t>Schema PAs:</a:t>
            </a:r>
          </a:p>
          <a:p>
            <a:pPr lvl="1" eaLnBrk="1" hangingPunct="1">
              <a:buFont typeface="Wingdings" panose="05000000000000000000" pitchFamily="2" charset="2"/>
              <a:buNone/>
            </a:pPr>
            <a:endParaRPr lang="ro-RO" altLang="en-US" sz="1800" smtClean="0"/>
          </a:p>
        </p:txBody>
      </p:sp>
      <p:pic>
        <p:nvPicPr>
          <p:cNvPr id="2048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6751" y="914400"/>
            <a:ext cx="5286634" cy="551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5669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p>
        </p:txBody>
      </p:sp>
      <p:sp>
        <p:nvSpPr>
          <p:cNvPr id="21508" name="Rectangle 3"/>
          <p:cNvSpPr>
            <a:spLocks noGrp="1" noChangeArrowheads="1"/>
          </p:cNvSpPr>
          <p:nvPr>
            <p:ph type="body" idx="1"/>
          </p:nvPr>
        </p:nvSpPr>
        <p:spPr>
          <a:xfrm>
            <a:off x="457200" y="914400"/>
            <a:ext cx="8229600" cy="5681272"/>
          </a:xfrm>
        </p:spPr>
        <p:txBody>
          <a:bodyPr>
            <a:noAutofit/>
          </a:bodyPr>
          <a:lstStyle/>
          <a:p>
            <a:pPr lvl="2" eaLnBrk="1" hangingPunct="1"/>
            <a:r>
              <a:rPr lang="ro-RO" altLang="en-US" sz="1800" dirty="0" smtClean="0"/>
              <a:t>Configuraţii:</a:t>
            </a:r>
          </a:p>
          <a:p>
            <a:pPr lvl="3" eaLnBrk="1" hangingPunct="1"/>
            <a:r>
              <a:rPr lang="ro-RO" altLang="en-US" sz="1600" dirty="0" smtClean="0"/>
              <a:t>2 Pulse Accumulators (PA) de cîte 16 biţi;</a:t>
            </a:r>
          </a:p>
          <a:p>
            <a:pPr lvl="3" eaLnBrk="1" hangingPunct="1"/>
            <a:r>
              <a:rPr lang="ro-RO" altLang="en-US" sz="1600" dirty="0" smtClean="0"/>
              <a:t>1 PA de 16 biţi şi 2 PA de cîte 8 biţi;</a:t>
            </a:r>
          </a:p>
          <a:p>
            <a:pPr lvl="3" eaLnBrk="1" hangingPunct="1"/>
            <a:r>
              <a:rPr lang="ro-RO" altLang="en-US" sz="1600" dirty="0" smtClean="0"/>
              <a:t>1 PA de 16 biţi şi 2 PA de cîte 8 biţi, altele decît cele de dinainte;</a:t>
            </a:r>
          </a:p>
          <a:p>
            <a:pPr lvl="3" eaLnBrk="1" hangingPunct="1"/>
            <a:r>
              <a:rPr lang="ro-RO" altLang="en-US" sz="1600" dirty="0" smtClean="0"/>
              <a:t>4 PA de cîte 8 biţi;</a:t>
            </a:r>
          </a:p>
          <a:p>
            <a:pPr lvl="2" eaLnBrk="1" hangingPunct="1"/>
            <a:r>
              <a:rPr lang="ro-RO" altLang="en-US" sz="1800" dirty="0" smtClean="0"/>
              <a:t>Aplicaţii: </a:t>
            </a:r>
          </a:p>
          <a:p>
            <a:pPr lvl="3" eaLnBrk="1" hangingPunct="1"/>
            <a:r>
              <a:rPr lang="ro-RO" altLang="en-US" sz="1600" dirty="0" smtClean="0"/>
              <a:t>Generarea de întreruperi după apariţia de N ori a unui eveniment;</a:t>
            </a:r>
          </a:p>
          <a:p>
            <a:pPr lvl="3" eaLnBrk="1" hangingPunct="1"/>
            <a:r>
              <a:rPr lang="ro-RO" altLang="en-US" sz="1600" dirty="0" smtClean="0"/>
              <a:t>Măsurarea frecvenţei şi a duratei unui semnal; pentru măsurarea duratei se poate folosi modul contor în fereastră de timp: fereastra va fi dată de însuşi impulsul a cărui durată trebuie măsurată, se pune la 0 numărătorul la apariţia impulsului şi se citeşte conţinutul numărătorului la sfîrşitul acestuia; durata va fi egală cu valoarea din numărător x durata impulsului de numărare; </a:t>
            </a:r>
          </a:p>
          <a:p>
            <a:pPr lvl="1" eaLnBrk="1" hangingPunct="1"/>
            <a:r>
              <a:rPr lang="ro-RO" altLang="en-US" sz="2000" dirty="0" smtClean="0"/>
              <a:t>Modulus Counter:</a:t>
            </a:r>
          </a:p>
          <a:p>
            <a:pPr lvl="2" eaLnBrk="1" hangingPunct="1"/>
            <a:r>
              <a:rPr lang="ro-RO" altLang="en-US" sz="1800" dirty="0" smtClean="0"/>
              <a:t>Este un numărător cu autoîncărcare şi care numără în jos; poate fi iniţializat;</a:t>
            </a:r>
          </a:p>
          <a:p>
            <a:pPr lvl="2" eaLnBrk="1" hangingPunct="1"/>
            <a:r>
              <a:rPr lang="ro-RO" altLang="en-US" sz="1800" dirty="0" smtClean="0"/>
              <a:t>Tactul de numărare se obţine din tactul intern divizat cu un factor de prescalare;</a:t>
            </a:r>
          </a:p>
          <a:p>
            <a:pPr lvl="2" eaLnBrk="1" hangingPunct="1"/>
            <a:r>
              <a:rPr lang="ro-RO" altLang="en-US" sz="1800" dirty="0" smtClean="0"/>
              <a:t>La atingerea valorii 0, numărătorul generează o cerere de întrerupere (poate fi invalidată) şi se reîncarcă; procesul se reia; perioada cererii de întrerupere = valoarea din numărător x peroada impulsului de numărare;</a:t>
            </a:r>
          </a:p>
          <a:p>
            <a:pPr lvl="2" eaLnBrk="1" hangingPunct="1"/>
            <a:r>
              <a:rPr lang="ro-RO" altLang="en-US" sz="1800" dirty="0" smtClean="0"/>
              <a:t>Aplicaţie: RTI.</a:t>
            </a:r>
          </a:p>
        </p:txBody>
      </p:sp>
    </p:spTree>
    <p:extLst>
      <p:ext uri="{BB962C8B-B14F-4D97-AF65-F5344CB8AC3E}">
        <p14:creationId xmlns:p14="http://schemas.microsoft.com/office/powerpoint/2010/main" val="484886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endParaRPr lang="en-US" altLang="en-US" sz="2400">
              <a:latin typeface="Arial" panose="020B0604020202020204" pitchFamily="34" charset="0"/>
            </a:endParaRPr>
          </a:p>
        </p:txBody>
      </p:sp>
      <p:sp>
        <p:nvSpPr>
          <p:cNvPr id="31747" name="Rectangle 3"/>
          <p:cNvSpPr>
            <a:spLocks noGrp="1" noChangeArrowheads="1"/>
          </p:cNvSpPr>
          <p:nvPr>
            <p:ph type="body" idx="1"/>
          </p:nvPr>
        </p:nvSpPr>
        <p:spPr>
          <a:xfrm>
            <a:off x="457200" y="787400"/>
            <a:ext cx="8229600" cy="5216525"/>
          </a:xfrm>
        </p:spPr>
        <p:txBody>
          <a:bodyPr/>
          <a:lstStyle/>
          <a:p>
            <a:r>
              <a:rPr lang="ro-RO" altLang="en-US" sz="2000" dirty="0"/>
              <a:t>Terminalele: disponibil în capsulă LQFP (112 pini) sau QFP (80 pini)</a:t>
            </a:r>
          </a:p>
          <a:p>
            <a:pPr>
              <a:buFont typeface="Wingdings" panose="05000000000000000000" pitchFamily="2" charset="2"/>
              <a:buNone/>
            </a:pPr>
            <a:endParaRPr lang="ro-RO" altLang="en-US" sz="2000" dirty="0"/>
          </a:p>
        </p:txBody>
      </p:sp>
      <p:pic>
        <p:nvPicPr>
          <p:cNvPr id="317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19199"/>
            <a:ext cx="5365230" cy="55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4032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endParaRPr lang="en-US" altLang="en-US" sz="2400" smtClean="0">
              <a:latin typeface="Arial" panose="020B0604020202020204" pitchFamily="34" charset="0"/>
            </a:endParaRPr>
          </a:p>
        </p:txBody>
      </p:sp>
      <p:sp>
        <p:nvSpPr>
          <p:cNvPr id="22532" name="Rectangle 3"/>
          <p:cNvSpPr>
            <a:spLocks noGrp="1" noChangeArrowheads="1"/>
          </p:cNvSpPr>
          <p:nvPr>
            <p:ph type="body" idx="1"/>
          </p:nvPr>
        </p:nvSpPr>
        <p:spPr>
          <a:xfrm>
            <a:off x="457200" y="787400"/>
            <a:ext cx="8229600" cy="5410200"/>
          </a:xfrm>
        </p:spPr>
        <p:txBody>
          <a:bodyPr/>
          <a:lstStyle/>
          <a:p>
            <a:pPr eaLnBrk="1" hangingPunct="1"/>
            <a:r>
              <a:rPr lang="ro-RO" altLang="en-US" sz="2000" dirty="0" smtClean="0"/>
              <a:t>Modulul PWM</a:t>
            </a:r>
          </a:p>
          <a:p>
            <a:pPr lvl="1" eaLnBrk="1" hangingPunct="1"/>
            <a:r>
              <a:rPr lang="ro-RO" altLang="en-US" sz="1800" dirty="0" smtClean="0"/>
              <a:t>8 canale independente, cu posibilitatea de a programa perioada şi durata; factorul de umplere poate fi programat în domeniul 0 – 100%;</a:t>
            </a:r>
          </a:p>
          <a:p>
            <a:pPr lvl="1" eaLnBrk="1" hangingPunct="1"/>
            <a:r>
              <a:rPr lang="ro-RO" altLang="en-US" sz="1800" dirty="0" smtClean="0"/>
              <a:t>Numărător distinct, pe 8 biţi, pentru fiecare canal PWM;</a:t>
            </a:r>
          </a:p>
          <a:p>
            <a:pPr lvl="1" eaLnBrk="1" hangingPunct="1"/>
            <a:r>
              <a:rPr lang="ro-RO" altLang="en-US" sz="1800" dirty="0" smtClean="0"/>
              <a:t>Fiecare canal poate fi activat sau dezactivat;</a:t>
            </a:r>
          </a:p>
          <a:p>
            <a:pPr lvl="1" eaLnBrk="1" hangingPunct="1"/>
            <a:r>
              <a:rPr lang="ro-RO" altLang="en-US" sz="1800" dirty="0" smtClean="0"/>
              <a:t>Polaritatea ieşirii poate fi programată;</a:t>
            </a:r>
          </a:p>
          <a:p>
            <a:pPr lvl="1" eaLnBrk="1" hangingPunct="1"/>
            <a:r>
              <a:rPr lang="ro-RO" altLang="en-US" sz="1800" dirty="0" smtClean="0"/>
              <a:t>4 surse de tact, acoperind un domeniu larg de frecvenţe;</a:t>
            </a:r>
          </a:p>
          <a:p>
            <a:pPr lvl="1" eaLnBrk="1" hangingPunct="1"/>
            <a:r>
              <a:rPr lang="ro-RO" altLang="en-US" sz="1800" dirty="0" smtClean="0"/>
              <a:t>Oprire în caz de avarie;</a:t>
            </a:r>
          </a:p>
          <a:p>
            <a:pPr lvl="1" eaLnBrk="1" hangingPunct="1"/>
            <a:r>
              <a:rPr lang="ro-RO" altLang="en-US" sz="1800" dirty="0" smtClean="0"/>
              <a:t>Există 8 terminale dedicate, PWM0 – PWM7, ultimul fiind şi intrare pentru facilitatea de oprire la avarie;</a:t>
            </a:r>
          </a:p>
          <a:p>
            <a:pPr lvl="1" eaLnBrk="1" hangingPunct="1"/>
            <a:r>
              <a:rPr lang="ro-RO" altLang="en-US" sz="1800" dirty="0" smtClean="0"/>
              <a:t>Ieşirea unui canal poate fi aliniată sau centrată:</a:t>
            </a:r>
          </a:p>
          <a:p>
            <a:pPr lvl="1" eaLnBrk="1" hangingPunct="1">
              <a:buFont typeface="Wingdings" panose="05000000000000000000" pitchFamily="2" charset="2"/>
              <a:buNone/>
            </a:pPr>
            <a:endParaRPr lang="ro-RO" altLang="en-US" sz="1800" dirty="0" smtClean="0"/>
          </a:p>
          <a:p>
            <a:pPr lvl="1" eaLnBrk="1" hangingPunct="1">
              <a:buFont typeface="Wingdings" panose="05000000000000000000" pitchFamily="2" charset="2"/>
              <a:buNone/>
            </a:pPr>
            <a:endParaRPr lang="en-US" altLang="en-US" sz="1800" dirty="0" smtClean="0"/>
          </a:p>
        </p:txBody>
      </p:sp>
      <p:pic>
        <p:nvPicPr>
          <p:cNvPr id="2253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495800"/>
            <a:ext cx="4267200"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562600"/>
            <a:ext cx="61134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58323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endParaRPr lang="en-US" altLang="en-US" sz="2400" smtClean="0">
              <a:latin typeface="Arial" panose="020B0604020202020204" pitchFamily="34" charset="0"/>
            </a:endParaRPr>
          </a:p>
        </p:txBody>
      </p:sp>
      <p:sp>
        <p:nvSpPr>
          <p:cNvPr id="23556" name="Rectangle 3"/>
          <p:cNvSpPr>
            <a:spLocks noGrp="1" noChangeArrowheads="1"/>
          </p:cNvSpPr>
          <p:nvPr>
            <p:ph type="body" idx="1"/>
          </p:nvPr>
        </p:nvSpPr>
        <p:spPr>
          <a:xfrm>
            <a:off x="457200" y="914400"/>
            <a:ext cx="8229600" cy="5410200"/>
          </a:xfrm>
        </p:spPr>
        <p:txBody>
          <a:bodyPr/>
          <a:lstStyle/>
          <a:p>
            <a:pPr lvl="1" eaLnBrk="1" hangingPunct="1"/>
            <a:r>
              <a:rPr lang="ro-RO" altLang="en-US" sz="1800" smtClean="0"/>
              <a:t>Schema bloc:</a:t>
            </a:r>
            <a:endParaRPr lang="en-US" altLang="en-US" sz="1800" smtClean="0"/>
          </a:p>
        </p:txBody>
      </p:sp>
      <p:pic>
        <p:nvPicPr>
          <p:cNvPr id="2355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0963" y="762000"/>
            <a:ext cx="6218237" cy="536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5464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endParaRPr lang="en-US" altLang="en-US" sz="2400" smtClean="0">
              <a:latin typeface="Arial" panose="020B0604020202020204" pitchFamily="34" charset="0"/>
            </a:endParaRPr>
          </a:p>
        </p:txBody>
      </p:sp>
      <p:sp>
        <p:nvSpPr>
          <p:cNvPr id="24580" name="Rectangle 3"/>
          <p:cNvSpPr>
            <a:spLocks noGrp="1" noChangeArrowheads="1"/>
          </p:cNvSpPr>
          <p:nvPr>
            <p:ph type="body" idx="1"/>
          </p:nvPr>
        </p:nvSpPr>
        <p:spPr>
          <a:xfrm>
            <a:off x="457200" y="914400"/>
            <a:ext cx="8229600" cy="5816184"/>
          </a:xfrm>
        </p:spPr>
        <p:txBody>
          <a:bodyPr>
            <a:normAutofit/>
          </a:bodyPr>
          <a:lstStyle/>
          <a:p>
            <a:pPr lvl="1" eaLnBrk="1" hangingPunct="1"/>
            <a:r>
              <a:rPr lang="ro-RO" altLang="en-US" sz="1800" dirty="0" smtClean="0"/>
              <a:t>Fiecare canal are un numărător, un registru pentru perioadă şi unul pentru durată; permite stabilirea polarităţii şi a alinierii ieşirii;</a:t>
            </a:r>
          </a:p>
          <a:p>
            <a:pPr lvl="2" eaLnBrk="1" hangingPunct="1">
              <a:buFont typeface="Wingdings" panose="05000000000000000000" pitchFamily="2" charset="2"/>
              <a:buNone/>
            </a:pPr>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r>
              <a:rPr lang="ro-RO" altLang="en-US" sz="1600" dirty="0" smtClean="0"/>
              <a:t>PWMEx este rangul care validează canalul, PWMCNTx este numărătorul canalului, PWMDTZx este registrul pentru durată, </a:t>
            </a:r>
            <a:r>
              <a:rPr lang="ro-RO" altLang="en-US" sz="2000" dirty="0" smtClean="0"/>
              <a:t>PWMPERx</a:t>
            </a:r>
            <a:r>
              <a:rPr lang="ro-RO" altLang="en-US" sz="1600" dirty="0" smtClean="0"/>
              <a:t> este registrul pentru perioadă, PPOLx este rangul pentru polaritate iar CAEx cel pentru aliniere;</a:t>
            </a:r>
            <a:endParaRPr lang="en-US" altLang="en-US" sz="1600" dirty="0" smtClean="0"/>
          </a:p>
        </p:txBody>
      </p:sp>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5787" y="1546901"/>
            <a:ext cx="543242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16622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endParaRPr lang="en-US" altLang="en-US" sz="2400" smtClean="0">
              <a:latin typeface="Arial" panose="020B0604020202020204" pitchFamily="34" charset="0"/>
            </a:endParaRPr>
          </a:p>
        </p:txBody>
      </p:sp>
      <p:sp>
        <p:nvSpPr>
          <p:cNvPr id="25604" name="Rectangle 3"/>
          <p:cNvSpPr>
            <a:spLocks noGrp="1" noChangeArrowheads="1"/>
          </p:cNvSpPr>
          <p:nvPr>
            <p:ph type="body" idx="1"/>
          </p:nvPr>
        </p:nvSpPr>
        <p:spPr>
          <a:xfrm>
            <a:off x="457200" y="914400"/>
            <a:ext cx="8229600" cy="5410200"/>
          </a:xfrm>
        </p:spPr>
        <p:txBody>
          <a:bodyPr/>
          <a:lstStyle/>
          <a:p>
            <a:pPr lvl="1" eaLnBrk="1" hangingPunct="1"/>
            <a:r>
              <a:rPr lang="ro-RO" altLang="en-US" sz="1800" smtClean="0"/>
              <a:t>Controlat de SFR – uri; ex.: PWMCLK (PWM Clock Select Register):</a:t>
            </a:r>
          </a:p>
        </p:txBody>
      </p:sp>
      <p:pic>
        <p:nvPicPr>
          <p:cNvPr id="2560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219200"/>
            <a:ext cx="6218238"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362200"/>
            <a:ext cx="4275138"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77443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endParaRPr lang="en-US" altLang="en-US" sz="2400" smtClean="0">
              <a:latin typeface="Arial" panose="020B0604020202020204" pitchFamily="34" charset="0"/>
            </a:endParaRPr>
          </a:p>
        </p:txBody>
      </p:sp>
      <p:sp>
        <p:nvSpPr>
          <p:cNvPr id="26628" name="Rectangle 3"/>
          <p:cNvSpPr>
            <a:spLocks noGrp="1" noChangeArrowheads="1"/>
          </p:cNvSpPr>
          <p:nvPr>
            <p:ph type="body" idx="1"/>
          </p:nvPr>
        </p:nvSpPr>
        <p:spPr>
          <a:xfrm>
            <a:off x="457200" y="914400"/>
            <a:ext cx="8229600" cy="5410200"/>
          </a:xfrm>
        </p:spPr>
        <p:txBody>
          <a:bodyPr/>
          <a:lstStyle/>
          <a:p>
            <a:pPr lvl="1" eaLnBrk="1" hangingPunct="1"/>
            <a:r>
              <a:rPr lang="ro-RO" altLang="en-US" sz="1900" smtClean="0"/>
              <a:t>Cele 8 canale PWM, pot fi concatenate pentru a forma 4 canale pe cîte 16 biţi:</a:t>
            </a:r>
            <a:endParaRPr lang="en-US" altLang="en-US" sz="1900" smtClean="0"/>
          </a:p>
        </p:txBody>
      </p:sp>
      <p:pic>
        <p:nvPicPr>
          <p:cNvPr id="2662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9350" y="1346200"/>
            <a:ext cx="474345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8835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endParaRPr lang="en-US" altLang="en-US" sz="2400" smtClean="0">
              <a:latin typeface="Arial" panose="020B0604020202020204" pitchFamily="34" charset="0"/>
            </a:endParaRPr>
          </a:p>
        </p:txBody>
      </p:sp>
      <p:sp>
        <p:nvSpPr>
          <p:cNvPr id="27652" name="Rectangle 3"/>
          <p:cNvSpPr>
            <a:spLocks noGrp="1" noChangeArrowheads="1"/>
          </p:cNvSpPr>
          <p:nvPr>
            <p:ph type="body" idx="1"/>
          </p:nvPr>
        </p:nvSpPr>
        <p:spPr>
          <a:xfrm>
            <a:off x="457200" y="787400"/>
            <a:ext cx="8229600" cy="5410200"/>
          </a:xfrm>
        </p:spPr>
        <p:txBody>
          <a:bodyPr/>
          <a:lstStyle/>
          <a:p>
            <a:pPr eaLnBrk="1" hangingPunct="1"/>
            <a:r>
              <a:rPr lang="ro-RO" altLang="en-US" sz="2000" dirty="0" smtClean="0"/>
              <a:t>Interfaţa serială SCI</a:t>
            </a:r>
          </a:p>
          <a:p>
            <a:pPr lvl="1" eaLnBrk="1" hangingPunct="1"/>
            <a:r>
              <a:rPr lang="ro-RO" altLang="en-US" sz="1800" dirty="0" smtClean="0"/>
              <a:t>Operare full duplex;</a:t>
            </a:r>
          </a:p>
          <a:p>
            <a:pPr lvl="1" eaLnBrk="1" hangingPunct="1"/>
            <a:r>
              <a:rPr lang="ro-RO" altLang="en-US" sz="1800" dirty="0" smtClean="0"/>
              <a:t>Format pe 8 sau 9 biţi, plus biţii de cadrare şi bitul de paritate;</a:t>
            </a:r>
          </a:p>
          <a:p>
            <a:pPr lvl="1" eaLnBrk="1" hangingPunct="1"/>
            <a:r>
              <a:rPr lang="ro-RO" altLang="en-US" sz="1800" dirty="0" smtClean="0"/>
              <a:t>Transmiţătorul şi receptorul pot fi validaţi separat;</a:t>
            </a:r>
          </a:p>
          <a:p>
            <a:pPr lvl="1" eaLnBrk="1" hangingPunct="1"/>
            <a:r>
              <a:rPr lang="ro-RO" altLang="en-US" sz="1800" dirty="0" smtClean="0"/>
              <a:t>Generare de întrerupere la: transmitere încheiată, preluare caracter, eroare de ritm, de cadrare, de paritate, zgomote;</a:t>
            </a:r>
          </a:p>
          <a:p>
            <a:pPr lvl="1" eaLnBrk="1" hangingPunct="1"/>
            <a:r>
              <a:rPr lang="ro-RO" altLang="en-US" sz="1800" dirty="0" smtClean="0"/>
              <a:t>Formatul datelor:</a:t>
            </a:r>
          </a:p>
          <a:p>
            <a:pPr lvl="1" eaLnBrk="1" hangingPunct="1">
              <a:buFont typeface="Wingdings" panose="05000000000000000000" pitchFamily="2" charset="2"/>
              <a:buNone/>
            </a:pPr>
            <a:endParaRPr lang="ro-RO" altLang="en-US" sz="1800" dirty="0" smtClean="0"/>
          </a:p>
          <a:p>
            <a:pPr lvl="1" eaLnBrk="1" hangingPunct="1">
              <a:buFont typeface="Wingdings" panose="05000000000000000000" pitchFamily="2" charset="2"/>
              <a:buNone/>
            </a:pPr>
            <a:endParaRPr lang="en-US" altLang="en-US" sz="1800" dirty="0" smtClean="0"/>
          </a:p>
        </p:txBody>
      </p:sp>
      <p:pic>
        <p:nvPicPr>
          <p:cNvPr id="2765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3638" y="3490913"/>
            <a:ext cx="4886236" cy="1264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638" y="4784725"/>
            <a:ext cx="3198824" cy="1614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9837" y="4826000"/>
            <a:ext cx="3198823" cy="1603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9180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endParaRPr lang="en-US" altLang="en-US" sz="2400" smtClean="0">
              <a:latin typeface="Arial" panose="020B0604020202020204" pitchFamily="34" charset="0"/>
            </a:endParaRPr>
          </a:p>
        </p:txBody>
      </p:sp>
      <p:sp>
        <p:nvSpPr>
          <p:cNvPr id="28676" name="Rectangle 3"/>
          <p:cNvSpPr>
            <a:spLocks noGrp="1" noChangeArrowheads="1"/>
          </p:cNvSpPr>
          <p:nvPr>
            <p:ph type="body" idx="1"/>
          </p:nvPr>
        </p:nvSpPr>
        <p:spPr>
          <a:xfrm>
            <a:off x="457200" y="914400"/>
            <a:ext cx="8229600" cy="5216525"/>
          </a:xfrm>
        </p:spPr>
        <p:txBody>
          <a:bodyPr/>
          <a:lstStyle/>
          <a:p>
            <a:pPr lvl="1" eaLnBrk="1" hangingPunct="1"/>
            <a:r>
              <a:rPr lang="ro-RO" altLang="en-US" sz="1800" smtClean="0"/>
              <a:t>Schema bloc:</a:t>
            </a:r>
            <a:endParaRPr lang="en-US" altLang="en-US" sz="1800" smtClean="0"/>
          </a:p>
          <a:p>
            <a:pPr lvl="1" algn="ctr" eaLnBrk="1" hangingPunct="1">
              <a:buFont typeface="Wingdings" panose="05000000000000000000" pitchFamily="2" charset="2"/>
              <a:buNone/>
            </a:pPr>
            <a:endParaRPr lang="en-US" altLang="en-US" sz="1800" smtClean="0"/>
          </a:p>
        </p:txBody>
      </p:sp>
      <p:pic>
        <p:nvPicPr>
          <p:cNvPr id="2867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905000"/>
            <a:ext cx="5570537"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7090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endParaRPr lang="en-US" altLang="en-US" sz="2400" smtClean="0">
              <a:latin typeface="Arial" panose="020B0604020202020204" pitchFamily="34" charset="0"/>
            </a:endParaRPr>
          </a:p>
        </p:txBody>
      </p:sp>
      <p:sp>
        <p:nvSpPr>
          <p:cNvPr id="29700" name="Rectangle 3"/>
          <p:cNvSpPr>
            <a:spLocks noGrp="1" noChangeArrowheads="1"/>
          </p:cNvSpPr>
          <p:nvPr>
            <p:ph type="body" idx="1"/>
          </p:nvPr>
        </p:nvSpPr>
        <p:spPr>
          <a:xfrm>
            <a:off x="457200" y="914400"/>
            <a:ext cx="8229600" cy="5216525"/>
          </a:xfrm>
        </p:spPr>
        <p:txBody>
          <a:bodyPr/>
          <a:lstStyle/>
          <a:p>
            <a:pPr lvl="1" eaLnBrk="1" hangingPunct="1"/>
            <a:r>
              <a:rPr lang="ro-RO" altLang="en-US" sz="1800" smtClean="0"/>
              <a:t>Controlată de SFR – uri; ex.: SCI Data Registers</a:t>
            </a:r>
          </a:p>
          <a:p>
            <a:pPr lvl="1" eaLnBrk="1" hangingPunct="1">
              <a:buFont typeface="Wingdings" panose="05000000000000000000" pitchFamily="2" charset="2"/>
              <a:buNone/>
            </a:pPr>
            <a:endParaRPr lang="en-US" altLang="en-US" sz="1800" smtClean="0"/>
          </a:p>
        </p:txBody>
      </p:sp>
      <p:pic>
        <p:nvPicPr>
          <p:cNvPr id="2970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888" y="1604963"/>
            <a:ext cx="5551356"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849" y="5981075"/>
            <a:ext cx="4627455" cy="52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8513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endParaRPr lang="en-US" altLang="en-US" sz="2400" smtClean="0">
              <a:latin typeface="Arial" panose="020B0604020202020204" pitchFamily="34" charset="0"/>
            </a:endParaRPr>
          </a:p>
        </p:txBody>
      </p:sp>
      <p:sp>
        <p:nvSpPr>
          <p:cNvPr id="30724" name="Rectangle 3"/>
          <p:cNvSpPr>
            <a:spLocks noGrp="1" noChangeArrowheads="1"/>
          </p:cNvSpPr>
          <p:nvPr>
            <p:ph type="body" idx="1"/>
          </p:nvPr>
        </p:nvSpPr>
        <p:spPr>
          <a:xfrm>
            <a:off x="457200" y="914400"/>
            <a:ext cx="8229600" cy="5334000"/>
          </a:xfrm>
        </p:spPr>
        <p:txBody>
          <a:bodyPr/>
          <a:lstStyle/>
          <a:p>
            <a:pPr lvl="1" eaLnBrk="1" hangingPunct="1"/>
            <a:r>
              <a:rPr lang="ro-RO" altLang="en-US" sz="1800" smtClean="0"/>
              <a:t>SCI Control Register 2: </a:t>
            </a:r>
            <a:endParaRPr lang="en-US" altLang="en-US" sz="1800" smtClean="0"/>
          </a:p>
        </p:txBody>
      </p:sp>
      <p:pic>
        <p:nvPicPr>
          <p:cNvPr id="3072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981" y="83850"/>
            <a:ext cx="4382658" cy="341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6981" y="3571765"/>
            <a:ext cx="4112835" cy="320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655293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p>
        </p:txBody>
      </p:sp>
      <p:sp>
        <p:nvSpPr>
          <p:cNvPr id="31748" name="Rectangle 3"/>
          <p:cNvSpPr>
            <a:spLocks noGrp="1" noChangeArrowheads="1"/>
          </p:cNvSpPr>
          <p:nvPr>
            <p:ph type="body" idx="1"/>
          </p:nvPr>
        </p:nvSpPr>
        <p:spPr>
          <a:xfrm>
            <a:off x="457200" y="787400"/>
            <a:ext cx="8229600" cy="5216525"/>
          </a:xfrm>
        </p:spPr>
        <p:txBody>
          <a:bodyPr/>
          <a:lstStyle/>
          <a:p>
            <a:pPr lvl="1" eaLnBrk="1" hangingPunct="1"/>
            <a:r>
              <a:rPr lang="ro-RO" altLang="en-US" sz="1800" dirty="0" smtClean="0"/>
              <a:t>Terminale: RxD, TxD;</a:t>
            </a:r>
          </a:p>
          <a:p>
            <a:pPr lvl="1" eaLnBrk="1" hangingPunct="1"/>
            <a:r>
              <a:rPr lang="ro-RO" altLang="en-US" sz="1800" dirty="0" smtClean="0"/>
              <a:t>Modul LOOP: în scop de test:</a:t>
            </a:r>
          </a:p>
          <a:p>
            <a:pPr lvl="1" eaLnBrk="1" hangingPunct="1"/>
            <a:endParaRPr lang="ro-RO" altLang="en-US" sz="1800" dirty="0" smtClean="0"/>
          </a:p>
          <a:p>
            <a:pPr lvl="1" eaLnBrk="1" hangingPunct="1"/>
            <a:endParaRPr lang="ro-RO" altLang="en-US" sz="1800" dirty="0" smtClean="0"/>
          </a:p>
          <a:p>
            <a:pPr lvl="1" eaLnBrk="1" hangingPunct="1"/>
            <a:endParaRPr lang="ro-RO" altLang="en-US" sz="1800" dirty="0" smtClean="0"/>
          </a:p>
          <a:p>
            <a:pPr lvl="1" eaLnBrk="1" hangingPunct="1"/>
            <a:r>
              <a:rPr lang="ro-RO" altLang="en-US" sz="1800" dirty="0" smtClean="0"/>
              <a:t>Rata de transfer: </a:t>
            </a:r>
          </a:p>
          <a:p>
            <a:pPr lvl="1" eaLnBrk="1" hangingPunct="1"/>
            <a:endParaRPr lang="ro-RO" altLang="en-US" sz="1800" dirty="0" smtClean="0"/>
          </a:p>
          <a:p>
            <a:pPr lvl="1" eaLnBrk="1" hangingPunct="1"/>
            <a:endParaRPr lang="ro-RO" altLang="en-US" sz="1800" dirty="0" smtClean="0"/>
          </a:p>
          <a:p>
            <a:pPr lvl="1" eaLnBrk="1" hangingPunct="1"/>
            <a:endParaRPr lang="ro-RO" altLang="en-US" sz="1800" dirty="0" smtClean="0"/>
          </a:p>
          <a:p>
            <a:pPr lvl="1" eaLnBrk="1" hangingPunct="1"/>
            <a:endParaRPr lang="ro-RO" altLang="en-US" sz="1800" dirty="0" smtClean="0"/>
          </a:p>
          <a:p>
            <a:pPr lvl="1" eaLnBrk="1" hangingPunct="1"/>
            <a:endParaRPr lang="ro-RO" altLang="en-US" sz="1800" dirty="0" smtClean="0"/>
          </a:p>
          <a:p>
            <a:pPr lvl="1" eaLnBrk="1" hangingPunct="1"/>
            <a:endParaRPr lang="ro-RO" altLang="en-US" sz="1800" dirty="0" smtClean="0"/>
          </a:p>
          <a:p>
            <a:pPr lvl="1" eaLnBrk="1" hangingPunct="1"/>
            <a:endParaRPr lang="ro-RO" altLang="en-US" sz="1800" dirty="0" smtClean="0"/>
          </a:p>
          <a:p>
            <a:pPr lvl="2" eaLnBrk="1" hangingPunct="1"/>
            <a:r>
              <a:rPr lang="ro-RO" altLang="en-US" sz="1600" dirty="0" smtClean="0"/>
              <a:t>Eroarea apare din divizarea cu o valoare întreagă a valorii f</a:t>
            </a:r>
            <a:r>
              <a:rPr lang="en-US" altLang="en-US" sz="1600" dirty="0" smtClean="0"/>
              <a:t>re</a:t>
            </a:r>
            <a:r>
              <a:rPr lang="ro-RO" altLang="en-US" sz="1600" dirty="0" smtClean="0"/>
              <a:t>cvenţei tactului;</a:t>
            </a:r>
          </a:p>
          <a:p>
            <a:pPr lvl="2" eaLnBrk="1" hangingPunct="1"/>
            <a:r>
              <a:rPr lang="ro-RO" altLang="en-US" sz="1600" dirty="0" smtClean="0"/>
              <a:t>Relaţia este: SCI baud rate = SCI module clock/ (16 x SCIBR[12:0]);</a:t>
            </a:r>
          </a:p>
          <a:p>
            <a:pPr lvl="1" eaLnBrk="1" hangingPunct="1">
              <a:buFont typeface="Wingdings" panose="05000000000000000000" pitchFamily="2" charset="2"/>
              <a:buNone/>
            </a:pPr>
            <a:endParaRPr lang="ro-RO" altLang="en-US" sz="1800" dirty="0" smtClean="0">
              <a:cs typeface="Arial" panose="020B0604020202020204" pitchFamily="34" charset="0"/>
            </a:endParaRPr>
          </a:p>
        </p:txBody>
      </p:sp>
      <p:pic>
        <p:nvPicPr>
          <p:cNvPr id="317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850" y="1752600"/>
            <a:ext cx="290671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8588" y="3008313"/>
            <a:ext cx="3806825" cy="209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4530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endParaRPr lang="en-US" altLang="en-US" sz="2400">
              <a:latin typeface="Arial" panose="020B0604020202020204" pitchFamily="34" charset="0"/>
            </a:endParaRPr>
          </a:p>
        </p:txBody>
      </p:sp>
      <p:sp>
        <p:nvSpPr>
          <p:cNvPr id="32771" name="Rectangle 3"/>
          <p:cNvSpPr>
            <a:spLocks noGrp="1" noChangeArrowheads="1"/>
          </p:cNvSpPr>
          <p:nvPr>
            <p:ph type="body" idx="1"/>
          </p:nvPr>
        </p:nvSpPr>
        <p:spPr>
          <a:xfrm>
            <a:off x="457200" y="1549400"/>
            <a:ext cx="8229600" cy="5216525"/>
          </a:xfrm>
        </p:spPr>
        <p:txBody>
          <a:bodyPr>
            <a:normAutofit lnSpcReduction="10000"/>
          </a:bodyPr>
          <a:lstStyle/>
          <a:p>
            <a:r>
              <a:rPr lang="ro-RO" altLang="en-US" sz="2000" dirty="0"/>
              <a:t>PAD [15:0]: port de intrare şi intrare pentru canalele CAD + 2 intrări pentru anclanşarea conversiei;</a:t>
            </a:r>
          </a:p>
          <a:p>
            <a:r>
              <a:rPr lang="ro-RO" altLang="en-US" sz="2000" dirty="0"/>
              <a:t>PA [7:0]: port de I/E şi magistrală multiplexată de A/D, rangurile 7:0;</a:t>
            </a:r>
          </a:p>
          <a:p>
            <a:r>
              <a:rPr lang="ro-RO" altLang="en-US" sz="2000" dirty="0"/>
              <a:t>PB [7:0]: port de I/E şi magistrală multiplexată de A/D, rangurile 15:8</a:t>
            </a:r>
          </a:p>
          <a:p>
            <a:r>
              <a:rPr lang="ro-RO" altLang="en-US" sz="2000" dirty="0"/>
              <a:t>PE [7:0]: port de I/E şi cu funcţii alternative: selecţie tact, ieşire tact, comandă R//W în modurile expanded, intrări pentru întrerupere mascabilă şi nemascabilă;</a:t>
            </a:r>
          </a:p>
          <a:p>
            <a:r>
              <a:rPr lang="ro-RO" altLang="en-US" sz="2000" dirty="0"/>
              <a:t>PH [7:0]: port de I/E şi cu funcţii alternative: cereri de întrerupere şi linii ale interfeţelor SPI1 şi 2;</a:t>
            </a:r>
          </a:p>
          <a:p>
            <a:r>
              <a:rPr lang="ro-RO" altLang="en-US" sz="2000" dirty="0"/>
              <a:t>PJ [7,6,1,0]: port de I/E şi cu funcţii alternative: cereri de întrerupere, linii pentru CAN0 şi CAN4, linii pentru IIC;</a:t>
            </a:r>
          </a:p>
          <a:p>
            <a:r>
              <a:rPr lang="ro-RO" altLang="en-US" sz="2000" dirty="0"/>
              <a:t>PM [7:0]: port de I/E şi cu funcţii alternative: linii pentru CAN 0 – 4, linii pentru SPI0;</a:t>
            </a:r>
          </a:p>
          <a:p>
            <a:r>
              <a:rPr lang="ro-RO" altLang="en-US" sz="2000" dirty="0"/>
              <a:t>PP [7:0]: port de I/E şi cu funcţii alternative: cereri de întrerupere, canale PWM şi linii pentru SPI1 şi 2;</a:t>
            </a:r>
          </a:p>
        </p:txBody>
      </p:sp>
    </p:spTree>
    <p:extLst>
      <p:ext uri="{BB962C8B-B14F-4D97-AF65-F5344CB8AC3E}">
        <p14:creationId xmlns:p14="http://schemas.microsoft.com/office/powerpoint/2010/main" val="28529113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p>
        </p:txBody>
      </p:sp>
      <p:sp>
        <p:nvSpPr>
          <p:cNvPr id="32772" name="Rectangle 3"/>
          <p:cNvSpPr>
            <a:spLocks noGrp="1" noChangeArrowheads="1"/>
          </p:cNvSpPr>
          <p:nvPr>
            <p:ph type="body" idx="1"/>
          </p:nvPr>
        </p:nvSpPr>
        <p:spPr>
          <a:xfrm>
            <a:off x="457200" y="914400"/>
            <a:ext cx="8229600" cy="5726243"/>
          </a:xfrm>
        </p:spPr>
        <p:txBody>
          <a:bodyPr>
            <a:normAutofit/>
          </a:bodyPr>
          <a:lstStyle/>
          <a:p>
            <a:pPr lvl="1" eaLnBrk="1" hangingPunct="1"/>
            <a:r>
              <a:rPr lang="ro-RO" altLang="en-US" sz="1800" dirty="0" smtClean="0"/>
              <a:t>Transmisia:</a:t>
            </a:r>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endParaRPr lang="ro-RO" altLang="en-US" sz="1600" dirty="0" smtClean="0"/>
          </a:p>
          <a:p>
            <a:pPr lvl="2" eaLnBrk="1" hangingPunct="1"/>
            <a:r>
              <a:rPr lang="ro-RO" altLang="en-US" sz="1600" dirty="0" smtClean="0"/>
              <a:t>M stabileşte formatul, cu 8 sau 9 biţi, PE validează paritatea, PT stabileşte tipul parităţii, TC arată încheierea transmisiei, TDRE cere date de la procesor, TIE şi TCIE validează cererile corespunzătoare de întrerupere, TE validează transmisia iar SBK permite generarea caracterului Break;</a:t>
            </a:r>
          </a:p>
        </p:txBody>
      </p:sp>
      <p:pic>
        <p:nvPicPr>
          <p:cNvPr id="3277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066800"/>
            <a:ext cx="5332413" cy="392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71618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p>
        </p:txBody>
      </p:sp>
      <p:sp>
        <p:nvSpPr>
          <p:cNvPr id="33796" name="Rectangle 3"/>
          <p:cNvSpPr>
            <a:spLocks noGrp="1" noChangeArrowheads="1"/>
          </p:cNvSpPr>
          <p:nvPr>
            <p:ph type="body" idx="1"/>
          </p:nvPr>
        </p:nvSpPr>
        <p:spPr>
          <a:xfrm>
            <a:off x="457200" y="914400"/>
            <a:ext cx="8229600" cy="5786203"/>
          </a:xfrm>
        </p:spPr>
        <p:txBody>
          <a:bodyPr>
            <a:normAutofit/>
          </a:bodyPr>
          <a:lstStyle/>
          <a:p>
            <a:pPr lvl="1" eaLnBrk="1" hangingPunct="1">
              <a:lnSpc>
                <a:spcPct val="90000"/>
              </a:lnSpc>
            </a:pPr>
            <a:r>
              <a:rPr lang="ro-RO" altLang="en-US" sz="1800" dirty="0" smtClean="0"/>
              <a:t>Recepţia: </a:t>
            </a:r>
          </a:p>
          <a:p>
            <a:pPr lvl="2" eaLnBrk="1" hangingPunct="1">
              <a:lnSpc>
                <a:spcPct val="90000"/>
              </a:lnSpc>
            </a:pPr>
            <a:endParaRPr lang="ro-RO" altLang="en-US" sz="1600" dirty="0" smtClean="0"/>
          </a:p>
          <a:p>
            <a:pPr lvl="2" eaLnBrk="1" hangingPunct="1">
              <a:lnSpc>
                <a:spcPct val="90000"/>
              </a:lnSpc>
            </a:pPr>
            <a:endParaRPr lang="ro-RO" altLang="en-US" sz="1600" dirty="0" smtClean="0"/>
          </a:p>
          <a:p>
            <a:pPr lvl="2" eaLnBrk="1" hangingPunct="1">
              <a:lnSpc>
                <a:spcPct val="90000"/>
              </a:lnSpc>
            </a:pPr>
            <a:endParaRPr lang="ro-RO" altLang="en-US" sz="1600" dirty="0" smtClean="0"/>
          </a:p>
          <a:p>
            <a:pPr lvl="2" eaLnBrk="1" hangingPunct="1">
              <a:lnSpc>
                <a:spcPct val="90000"/>
              </a:lnSpc>
            </a:pPr>
            <a:endParaRPr lang="ro-RO" altLang="en-US" sz="1600" dirty="0" smtClean="0"/>
          </a:p>
          <a:p>
            <a:pPr lvl="2" eaLnBrk="1" hangingPunct="1">
              <a:lnSpc>
                <a:spcPct val="90000"/>
              </a:lnSpc>
            </a:pPr>
            <a:endParaRPr lang="ro-RO" altLang="en-US" sz="1600" dirty="0" smtClean="0"/>
          </a:p>
          <a:p>
            <a:pPr lvl="2" eaLnBrk="1" hangingPunct="1">
              <a:lnSpc>
                <a:spcPct val="90000"/>
              </a:lnSpc>
            </a:pPr>
            <a:endParaRPr lang="ro-RO" altLang="en-US" sz="1600" dirty="0" smtClean="0"/>
          </a:p>
          <a:p>
            <a:pPr lvl="2" eaLnBrk="1" hangingPunct="1">
              <a:lnSpc>
                <a:spcPct val="90000"/>
              </a:lnSpc>
            </a:pPr>
            <a:endParaRPr lang="ro-RO" altLang="en-US" sz="1600" dirty="0" smtClean="0"/>
          </a:p>
          <a:p>
            <a:pPr lvl="2" eaLnBrk="1" hangingPunct="1">
              <a:lnSpc>
                <a:spcPct val="90000"/>
              </a:lnSpc>
            </a:pPr>
            <a:endParaRPr lang="ro-RO" altLang="en-US" sz="1600" dirty="0" smtClean="0"/>
          </a:p>
          <a:p>
            <a:pPr lvl="2" eaLnBrk="1" hangingPunct="1">
              <a:lnSpc>
                <a:spcPct val="90000"/>
              </a:lnSpc>
            </a:pPr>
            <a:endParaRPr lang="ro-RO" altLang="en-US" sz="1600" dirty="0" smtClean="0"/>
          </a:p>
          <a:p>
            <a:pPr lvl="2" eaLnBrk="1" hangingPunct="1">
              <a:lnSpc>
                <a:spcPct val="90000"/>
              </a:lnSpc>
            </a:pPr>
            <a:endParaRPr lang="ro-RO" altLang="en-US" sz="1600" dirty="0" smtClean="0"/>
          </a:p>
          <a:p>
            <a:pPr lvl="2" eaLnBrk="1" hangingPunct="1">
              <a:lnSpc>
                <a:spcPct val="90000"/>
              </a:lnSpc>
            </a:pPr>
            <a:endParaRPr lang="ro-RO" altLang="en-US" sz="1600" dirty="0" smtClean="0"/>
          </a:p>
          <a:p>
            <a:pPr lvl="2" eaLnBrk="1" hangingPunct="1">
              <a:lnSpc>
                <a:spcPct val="90000"/>
              </a:lnSpc>
            </a:pPr>
            <a:endParaRPr lang="ro-RO" altLang="en-US" sz="1600" dirty="0" smtClean="0"/>
          </a:p>
          <a:p>
            <a:pPr lvl="2" eaLnBrk="1" hangingPunct="1">
              <a:lnSpc>
                <a:spcPct val="90000"/>
              </a:lnSpc>
            </a:pPr>
            <a:endParaRPr lang="ro-RO" altLang="en-US" sz="1600" dirty="0" smtClean="0"/>
          </a:p>
          <a:p>
            <a:pPr lvl="2" eaLnBrk="1" hangingPunct="1">
              <a:lnSpc>
                <a:spcPct val="90000"/>
              </a:lnSpc>
            </a:pPr>
            <a:endParaRPr lang="ro-RO" altLang="en-US" sz="1600" dirty="0" smtClean="0"/>
          </a:p>
          <a:p>
            <a:pPr lvl="2" eaLnBrk="1" hangingPunct="1">
              <a:lnSpc>
                <a:spcPct val="90000"/>
              </a:lnSpc>
            </a:pPr>
            <a:r>
              <a:rPr lang="ro-RO" altLang="en-US" sz="1600" dirty="0" smtClean="0"/>
              <a:t>RE validează recepţia, RAF arată recepţie în lucru, OR (overrun), FE (frame), NF (noise), PE (parrity) arată erori, RDRF arată caracter disponibil, RWU validează operaţia wakeup, WAKE stabileşte cine provoacă wakeup (adresa sau linia idle), ILIE, RIE validează cereri de întrerupere;</a:t>
            </a:r>
          </a:p>
        </p:txBody>
      </p:sp>
      <p:pic>
        <p:nvPicPr>
          <p:cNvPr id="3379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111250"/>
            <a:ext cx="5788025" cy="38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09780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457200" y="304800"/>
            <a:ext cx="8229600" cy="560388"/>
          </a:xfrm>
        </p:spPr>
        <p:txBody>
          <a:bodyPr/>
          <a:lstStyle/>
          <a:p>
            <a:pPr eaLnBrk="1" hangingPunct="1"/>
            <a:r>
              <a:rPr lang="ro-RO" altLang="en-US" sz="2400" smtClean="0">
                <a:latin typeface="Arial" panose="020B0604020202020204" pitchFamily="34" charset="0"/>
              </a:rPr>
              <a:t>Sisteme Încorporate </a:t>
            </a:r>
          </a:p>
        </p:txBody>
      </p:sp>
      <p:sp>
        <p:nvSpPr>
          <p:cNvPr id="34820" name="Rectangle 3"/>
          <p:cNvSpPr>
            <a:spLocks noGrp="1" noChangeArrowheads="1"/>
          </p:cNvSpPr>
          <p:nvPr>
            <p:ph type="body" idx="1"/>
          </p:nvPr>
        </p:nvSpPr>
        <p:spPr>
          <a:xfrm>
            <a:off x="457200" y="914400"/>
            <a:ext cx="8229600" cy="5216525"/>
          </a:xfrm>
        </p:spPr>
        <p:txBody>
          <a:bodyPr/>
          <a:lstStyle/>
          <a:p>
            <a:pPr lvl="1" eaLnBrk="1" hangingPunct="1"/>
            <a:r>
              <a:rPr lang="ro-RO" altLang="en-US" sz="1800" smtClean="0"/>
              <a:t>Citirea liniei:</a:t>
            </a:r>
          </a:p>
          <a:p>
            <a:pPr lvl="2" eaLnBrk="1" hangingPunct="1"/>
            <a:endParaRPr lang="ro-RO" altLang="en-US" sz="1600" smtClean="0"/>
          </a:p>
          <a:p>
            <a:pPr lvl="2" eaLnBrk="1" hangingPunct="1"/>
            <a:endParaRPr lang="ro-RO" altLang="en-US" sz="1600" smtClean="0"/>
          </a:p>
          <a:p>
            <a:pPr lvl="2" eaLnBrk="1" hangingPunct="1"/>
            <a:endParaRPr lang="ro-RO" altLang="en-US" sz="1600" smtClean="0"/>
          </a:p>
          <a:p>
            <a:pPr lvl="2" eaLnBrk="1" hangingPunct="1"/>
            <a:endParaRPr lang="ro-RO" altLang="en-US" sz="1600" smtClean="0"/>
          </a:p>
          <a:p>
            <a:pPr lvl="2" eaLnBrk="1" hangingPunct="1"/>
            <a:endParaRPr lang="ro-RO" altLang="en-US" sz="1600" smtClean="0"/>
          </a:p>
          <a:p>
            <a:pPr lvl="2" eaLnBrk="1" hangingPunct="1"/>
            <a:r>
              <a:rPr lang="ro-RO" altLang="en-US" sz="1600" smtClean="0"/>
              <a:t>RT este tactul de recepţie cu frecvenţa Baud rate x 16; pentru a găsi bitul START caută un 0 precedat de trei de 1; apoi numără pînă la 16;</a:t>
            </a:r>
          </a:p>
          <a:p>
            <a:pPr lvl="2" eaLnBrk="1" hangingPunct="1"/>
            <a:endParaRPr lang="ro-RO" altLang="en-US" sz="1600" smtClean="0"/>
          </a:p>
          <a:p>
            <a:pPr lvl="2" eaLnBrk="1" hangingPunct="1"/>
            <a:endParaRPr lang="ro-RO" altLang="en-US" sz="1600" smtClean="0"/>
          </a:p>
          <a:p>
            <a:pPr lvl="2" eaLnBrk="1" hangingPunct="1"/>
            <a:endParaRPr lang="ro-RO" altLang="en-US" sz="1600" smtClean="0"/>
          </a:p>
          <a:p>
            <a:pPr lvl="2" eaLnBrk="1" hangingPunct="1"/>
            <a:endParaRPr lang="ro-RO" altLang="en-US" sz="1600" smtClean="0"/>
          </a:p>
          <a:p>
            <a:pPr lvl="2" eaLnBrk="1" hangingPunct="1"/>
            <a:endParaRPr lang="ro-RO" altLang="en-US" sz="1600" smtClean="0"/>
          </a:p>
          <a:p>
            <a:pPr lvl="2" eaLnBrk="1" hangingPunct="1"/>
            <a:endParaRPr lang="ro-RO" altLang="en-US" sz="1600" smtClean="0"/>
          </a:p>
          <a:p>
            <a:pPr lvl="2" eaLnBrk="1" hangingPunct="1"/>
            <a:r>
              <a:rPr lang="ro-RO" altLang="en-US" sz="1600" smtClean="0"/>
              <a:t>Verificarea bitului STOP:</a:t>
            </a:r>
          </a:p>
          <a:p>
            <a:pPr lvl="2" eaLnBrk="1" hangingPunct="1">
              <a:buFont typeface="Wingdings" panose="05000000000000000000" pitchFamily="2" charset="2"/>
              <a:buNone/>
            </a:pPr>
            <a:endParaRPr lang="ro-RO" altLang="en-US" sz="1600" smtClean="0"/>
          </a:p>
        </p:txBody>
      </p:sp>
      <p:pic>
        <p:nvPicPr>
          <p:cNvPr id="3482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788" y="914400"/>
            <a:ext cx="5383212" cy="167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581400"/>
            <a:ext cx="3810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3581400"/>
            <a:ext cx="3857625" cy="144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75" y="5083175"/>
            <a:ext cx="3984625" cy="116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0" y="6219825"/>
            <a:ext cx="3962400"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6502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 </a:t>
            </a:r>
          </a:p>
        </p:txBody>
      </p:sp>
      <p:sp>
        <p:nvSpPr>
          <p:cNvPr id="35844" name="Rectangle 3"/>
          <p:cNvSpPr>
            <a:spLocks noGrp="1" noChangeArrowheads="1"/>
          </p:cNvSpPr>
          <p:nvPr>
            <p:ph type="body" idx="1"/>
          </p:nvPr>
        </p:nvSpPr>
        <p:spPr>
          <a:xfrm>
            <a:off x="457200" y="838200"/>
            <a:ext cx="8229600" cy="5410200"/>
          </a:xfrm>
        </p:spPr>
        <p:txBody>
          <a:bodyPr/>
          <a:lstStyle/>
          <a:p>
            <a:pPr eaLnBrk="1" hangingPunct="1"/>
            <a:r>
              <a:rPr lang="ro-RO" altLang="en-US" sz="2000" smtClean="0"/>
              <a:t>Interfaţa IIC (I</a:t>
            </a:r>
            <a:r>
              <a:rPr lang="ro-RO" altLang="en-US" sz="2000" baseline="30000" smtClean="0"/>
              <a:t>2</a:t>
            </a:r>
            <a:r>
              <a:rPr lang="ro-RO" altLang="en-US" sz="2000" smtClean="0"/>
              <a:t>C)</a:t>
            </a:r>
          </a:p>
          <a:p>
            <a:pPr lvl="1" eaLnBrk="1" hangingPunct="1"/>
            <a:r>
              <a:rPr lang="ro-RO" altLang="en-US" sz="1800" smtClean="0"/>
              <a:t>Interfaţă serială sincronă, multimaster;</a:t>
            </a:r>
          </a:p>
          <a:p>
            <a:pPr lvl="1" eaLnBrk="1" hangingPunct="1"/>
            <a:r>
              <a:rPr lang="ro-RO" altLang="en-US" sz="1800" smtClean="0"/>
              <a:t>Rate de transfer: 100, 400 kbps;</a:t>
            </a:r>
          </a:p>
          <a:p>
            <a:pPr lvl="1" eaLnBrk="1" hangingPunct="1"/>
            <a:r>
              <a:rPr lang="ro-RO" altLang="en-US" sz="1800" smtClean="0"/>
              <a:t>2 linii: SDA şi SCL; numărul de terminale care se leagă la linii este limitat doar de valoarea maximă a capacităţii liniilor (400 pF);</a:t>
            </a:r>
          </a:p>
          <a:p>
            <a:pPr lvl="1" eaLnBrk="1" hangingPunct="1"/>
            <a:r>
              <a:rPr lang="ro-RO" altLang="en-US" sz="1800" smtClean="0"/>
              <a:t>256 valori pentru frecvenţa tactului;</a:t>
            </a:r>
          </a:p>
          <a:p>
            <a:pPr lvl="1" eaLnBrk="1" hangingPunct="1"/>
            <a:r>
              <a:rPr lang="ro-RO" altLang="en-US" sz="1800" smtClean="0"/>
              <a:t>Posibilitate de a genera cerere de întrerupere la transferul fiecărui octet de date;</a:t>
            </a:r>
          </a:p>
          <a:p>
            <a:pPr lvl="1" eaLnBrk="1" hangingPunct="1"/>
            <a:r>
              <a:rPr lang="ro-RO" altLang="en-US" sz="1800" smtClean="0"/>
              <a:t>Schema bloc: </a:t>
            </a:r>
          </a:p>
        </p:txBody>
      </p:sp>
      <p:pic>
        <p:nvPicPr>
          <p:cNvPr id="3584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352800"/>
            <a:ext cx="5029200"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5585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p>
        </p:txBody>
      </p:sp>
      <p:sp>
        <p:nvSpPr>
          <p:cNvPr id="36868" name="Rectangle 3"/>
          <p:cNvSpPr>
            <a:spLocks noGrp="1" noChangeArrowheads="1"/>
          </p:cNvSpPr>
          <p:nvPr>
            <p:ph type="body" idx="1"/>
          </p:nvPr>
        </p:nvSpPr>
        <p:spPr>
          <a:xfrm>
            <a:off x="457200" y="914400"/>
            <a:ext cx="8229600" cy="5216525"/>
          </a:xfrm>
        </p:spPr>
        <p:txBody>
          <a:bodyPr/>
          <a:lstStyle/>
          <a:p>
            <a:pPr lvl="1" eaLnBrk="1" hangingPunct="1"/>
            <a:r>
              <a:rPr lang="ro-RO" altLang="en-US" sz="1800" smtClean="0"/>
              <a:t>Controlată de SFR – uri; ex.: IIC Control Register:</a:t>
            </a:r>
          </a:p>
          <a:p>
            <a:pPr lvl="1" eaLnBrk="1" hangingPunct="1">
              <a:buFont typeface="Wingdings" panose="05000000000000000000" pitchFamily="2" charset="2"/>
              <a:buNone/>
            </a:pPr>
            <a:endParaRPr lang="ro-RO" altLang="en-US" sz="1800" smtClean="0"/>
          </a:p>
        </p:txBody>
      </p:sp>
      <p:pic>
        <p:nvPicPr>
          <p:cNvPr id="3686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295400"/>
            <a:ext cx="6075363"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799" y="2478088"/>
            <a:ext cx="7842809" cy="890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799" y="3504784"/>
            <a:ext cx="7620001" cy="494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7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4114800"/>
            <a:ext cx="6733312" cy="2661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4777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p>
        </p:txBody>
      </p:sp>
      <p:sp>
        <p:nvSpPr>
          <p:cNvPr id="37892"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37893" name="Picture 8"/>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93775" y="1219200"/>
            <a:ext cx="7154863" cy="4581525"/>
          </a:xfrm>
          <a:noFill/>
        </p:spPr>
      </p:pic>
    </p:spTree>
    <p:extLst>
      <p:ext uri="{BB962C8B-B14F-4D97-AF65-F5344CB8AC3E}">
        <p14:creationId xmlns:p14="http://schemas.microsoft.com/office/powerpoint/2010/main" val="34809295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457200" y="277813"/>
            <a:ext cx="8229600" cy="560387"/>
          </a:xfrm>
        </p:spPr>
        <p:txBody>
          <a:bodyPr/>
          <a:lstStyle/>
          <a:p>
            <a:pPr eaLnBrk="1" hangingPunct="1"/>
            <a:r>
              <a:rPr lang="ro-RO" altLang="en-US" sz="2400" smtClean="0">
                <a:latin typeface="Arial" panose="020B0604020202020204" pitchFamily="34" charset="0"/>
              </a:rPr>
              <a:t>Sisteme Încorporate</a:t>
            </a:r>
          </a:p>
        </p:txBody>
      </p:sp>
      <p:sp>
        <p:nvSpPr>
          <p:cNvPr id="38916" name="Rectangle 3"/>
          <p:cNvSpPr>
            <a:spLocks noGrp="1" noChangeArrowheads="1"/>
          </p:cNvSpPr>
          <p:nvPr>
            <p:ph type="body" idx="1"/>
          </p:nvPr>
        </p:nvSpPr>
        <p:spPr>
          <a:xfrm>
            <a:off x="457200" y="914400"/>
            <a:ext cx="8229600" cy="5216525"/>
          </a:xfrm>
        </p:spPr>
        <p:txBody>
          <a:bodyPr/>
          <a:lstStyle/>
          <a:p>
            <a:pPr lvl="1" eaLnBrk="1" hangingPunct="1"/>
            <a:r>
              <a:rPr lang="ro-RO" altLang="en-US" sz="1800" smtClean="0"/>
              <a:t>Protocolul IIC:</a:t>
            </a:r>
          </a:p>
          <a:p>
            <a:pPr lvl="1" eaLnBrk="1" hangingPunct="1"/>
            <a:endParaRPr lang="ro-RO" altLang="en-US" sz="1800" smtClean="0"/>
          </a:p>
          <a:p>
            <a:pPr lvl="1" eaLnBrk="1" hangingPunct="1"/>
            <a:endParaRPr lang="ro-RO" altLang="en-US" sz="1800" smtClean="0"/>
          </a:p>
          <a:p>
            <a:pPr lvl="1" eaLnBrk="1" hangingPunct="1"/>
            <a:endParaRPr lang="ro-RO" altLang="en-US" sz="1800" smtClean="0"/>
          </a:p>
          <a:p>
            <a:pPr lvl="1" eaLnBrk="1" hangingPunct="1"/>
            <a:endParaRPr lang="ro-RO" altLang="en-US" sz="1800" smtClean="0"/>
          </a:p>
          <a:p>
            <a:pPr lvl="1" eaLnBrk="1" hangingPunct="1"/>
            <a:endParaRPr lang="ro-RO" altLang="en-US" sz="1800" smtClean="0"/>
          </a:p>
          <a:p>
            <a:pPr lvl="1" eaLnBrk="1" hangingPunct="1"/>
            <a:endParaRPr lang="ro-RO" altLang="en-US" sz="1800" smtClean="0"/>
          </a:p>
          <a:p>
            <a:pPr lvl="1" eaLnBrk="1" hangingPunct="1"/>
            <a:endParaRPr lang="ro-RO" altLang="en-US" sz="1800" smtClean="0"/>
          </a:p>
          <a:p>
            <a:pPr lvl="1" eaLnBrk="1" hangingPunct="1"/>
            <a:endParaRPr lang="ro-RO" altLang="en-US" sz="1800" smtClean="0"/>
          </a:p>
          <a:p>
            <a:pPr lvl="2" eaLnBrk="1" hangingPunct="1"/>
            <a:r>
              <a:rPr lang="ro-RO" altLang="en-US" sz="1600" smtClean="0"/>
              <a:t>START şi STOP: </a:t>
            </a:r>
          </a:p>
        </p:txBody>
      </p:sp>
      <p:pic>
        <p:nvPicPr>
          <p:cNvPr id="389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25" y="990600"/>
            <a:ext cx="5400675" cy="296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2150" y="3981450"/>
            <a:ext cx="537845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90396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457200" y="304800"/>
            <a:ext cx="8229600" cy="560388"/>
          </a:xfrm>
        </p:spPr>
        <p:txBody>
          <a:bodyPr/>
          <a:lstStyle/>
          <a:p>
            <a:pPr eaLnBrk="1" hangingPunct="1"/>
            <a:r>
              <a:rPr lang="ro-RO" altLang="en-US" sz="2400" smtClean="0">
                <a:latin typeface="Arial" panose="020B0604020202020204" pitchFamily="34" charset="0"/>
              </a:rPr>
              <a:t>Sisteme Încorporate</a:t>
            </a:r>
          </a:p>
        </p:txBody>
      </p:sp>
      <p:sp>
        <p:nvSpPr>
          <p:cNvPr id="39940" name="Rectangle 3"/>
          <p:cNvSpPr>
            <a:spLocks noGrp="1" noChangeArrowheads="1"/>
          </p:cNvSpPr>
          <p:nvPr>
            <p:ph type="body" idx="1"/>
          </p:nvPr>
        </p:nvSpPr>
        <p:spPr>
          <a:xfrm>
            <a:off x="457200" y="787400"/>
            <a:ext cx="8229600" cy="5216525"/>
          </a:xfrm>
        </p:spPr>
        <p:txBody>
          <a:bodyPr/>
          <a:lstStyle/>
          <a:p>
            <a:pPr lvl="1" eaLnBrk="1" hangingPunct="1"/>
            <a:r>
              <a:rPr lang="ro-RO" altLang="en-US" sz="1800" dirty="0" smtClean="0"/>
              <a:t>Format pe 7 biţi: de la master transmiţător la slave receptor:</a:t>
            </a:r>
          </a:p>
          <a:p>
            <a:pPr lvl="1" eaLnBrk="1" hangingPunct="1"/>
            <a:endParaRPr lang="ro-RO" altLang="en-US" sz="1800" dirty="0" smtClean="0"/>
          </a:p>
          <a:p>
            <a:pPr lvl="1" eaLnBrk="1" hangingPunct="1"/>
            <a:endParaRPr lang="ro-RO" altLang="en-US" sz="1800" dirty="0" smtClean="0"/>
          </a:p>
          <a:p>
            <a:pPr lvl="1" eaLnBrk="1" hangingPunct="1"/>
            <a:endParaRPr lang="ro-RO" altLang="en-US" sz="1800" dirty="0" smtClean="0"/>
          </a:p>
          <a:p>
            <a:pPr lvl="1" eaLnBrk="1" hangingPunct="1"/>
            <a:endParaRPr lang="ro-RO" altLang="en-US" sz="1800" dirty="0" smtClean="0"/>
          </a:p>
          <a:p>
            <a:pPr lvl="1" eaLnBrk="1" hangingPunct="1"/>
            <a:endParaRPr lang="ro-RO" altLang="en-US" sz="1800" dirty="0" smtClean="0"/>
          </a:p>
          <a:p>
            <a:pPr lvl="1" eaLnBrk="1" hangingPunct="1"/>
            <a:r>
              <a:rPr lang="ro-RO" altLang="en-US" sz="1800" dirty="0" smtClean="0"/>
              <a:t>Format pe 10 biţi: de la un slave receptor la un master transmiţător:</a:t>
            </a:r>
          </a:p>
          <a:p>
            <a:pPr lvl="1" eaLnBrk="1" hangingPunct="1"/>
            <a:endParaRPr lang="ro-RO" altLang="en-US" sz="1800" dirty="0" smtClean="0"/>
          </a:p>
          <a:p>
            <a:pPr lvl="1" eaLnBrk="1" hangingPunct="1"/>
            <a:endParaRPr lang="ro-RO" altLang="en-US" sz="1800" dirty="0" smtClean="0"/>
          </a:p>
          <a:p>
            <a:pPr lvl="1" eaLnBrk="1" hangingPunct="1"/>
            <a:endParaRPr lang="ro-RO" altLang="en-US" sz="1800" dirty="0" smtClean="0"/>
          </a:p>
          <a:p>
            <a:pPr lvl="1" eaLnBrk="1" hangingPunct="1"/>
            <a:endParaRPr lang="ro-RO" altLang="en-US" sz="1800" dirty="0" smtClean="0"/>
          </a:p>
          <a:p>
            <a:pPr lvl="1" eaLnBrk="1" hangingPunct="1"/>
            <a:r>
              <a:rPr lang="ro-RO" altLang="en-US" sz="1800" dirty="0" smtClean="0"/>
              <a:t>Conectarea modulelor cu tensiuni diferite:</a:t>
            </a:r>
          </a:p>
        </p:txBody>
      </p:sp>
      <p:pic>
        <p:nvPicPr>
          <p:cNvPr id="3994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525" y="1295400"/>
            <a:ext cx="3495675" cy="149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175" y="3417888"/>
            <a:ext cx="4818063" cy="120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5021263"/>
            <a:ext cx="4668838" cy="1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917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 </a:t>
            </a:r>
            <a:endParaRPr lang="en-US" altLang="en-US" sz="2400">
              <a:latin typeface="Arial" panose="020B0604020202020204" pitchFamily="34" charset="0"/>
            </a:endParaRPr>
          </a:p>
        </p:txBody>
      </p:sp>
      <p:sp>
        <p:nvSpPr>
          <p:cNvPr id="33795" name="Rectangle 3"/>
          <p:cNvSpPr>
            <a:spLocks noGrp="1" noChangeArrowheads="1"/>
          </p:cNvSpPr>
          <p:nvPr>
            <p:ph type="body" idx="1"/>
          </p:nvPr>
        </p:nvSpPr>
        <p:spPr>
          <a:xfrm>
            <a:off x="457200" y="1422400"/>
            <a:ext cx="8229600" cy="5334000"/>
          </a:xfrm>
        </p:spPr>
        <p:txBody>
          <a:bodyPr/>
          <a:lstStyle/>
          <a:p>
            <a:r>
              <a:rPr lang="ro-RO" altLang="en-US" sz="2000" dirty="0"/>
              <a:t>PS [7:0]: port de I/E şi cu funcţii alternative: linii pentru SPI0 şi SCI0 şi 1;</a:t>
            </a:r>
          </a:p>
          <a:p>
            <a:r>
              <a:rPr lang="ro-RO" altLang="en-US" sz="2000" dirty="0"/>
              <a:t>PT [7:0]: port de I/E şi intrări pentru timer;</a:t>
            </a:r>
          </a:p>
          <a:p>
            <a:endParaRPr lang="ro-RO" altLang="en-US" sz="2000" dirty="0"/>
          </a:p>
          <a:p>
            <a:r>
              <a:rPr lang="ro-RO" altLang="en-US" sz="2000" dirty="0"/>
              <a:t>Nucleul HCS 12:</a:t>
            </a:r>
          </a:p>
          <a:p>
            <a:pPr>
              <a:buFont typeface="Wingdings" panose="05000000000000000000" pitchFamily="2" charset="2"/>
              <a:buNone/>
            </a:pPr>
            <a:endParaRPr lang="ro-RO" altLang="en-US" sz="2000" dirty="0"/>
          </a:p>
        </p:txBody>
      </p:sp>
      <p:pic>
        <p:nvPicPr>
          <p:cNvPr id="337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350" y="3070225"/>
            <a:ext cx="3879850" cy="333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9878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 </a:t>
            </a:r>
          </a:p>
        </p:txBody>
      </p:sp>
      <p:sp>
        <p:nvSpPr>
          <p:cNvPr id="35843" name="Rectangle 3"/>
          <p:cNvSpPr>
            <a:spLocks noGrp="1" noChangeArrowheads="1"/>
          </p:cNvSpPr>
          <p:nvPr>
            <p:ph type="body" idx="1"/>
          </p:nvPr>
        </p:nvSpPr>
        <p:spPr>
          <a:xfrm>
            <a:off x="457200" y="1549400"/>
            <a:ext cx="8229600" cy="5216525"/>
          </a:xfrm>
        </p:spPr>
        <p:txBody>
          <a:bodyPr/>
          <a:lstStyle/>
          <a:p>
            <a:r>
              <a:rPr lang="ro-RO" altLang="en-US" sz="2000" dirty="0"/>
              <a:t>Registrele CPU: compatibilitate cu registrele HC 12 şi HC 11</a:t>
            </a:r>
          </a:p>
          <a:p>
            <a:pPr>
              <a:buFont typeface="Wingdings" panose="05000000000000000000" pitchFamily="2" charset="2"/>
              <a:buNone/>
            </a:pPr>
            <a:endParaRPr lang="ro-RO" altLang="en-US" sz="2000" dirty="0"/>
          </a:p>
        </p:txBody>
      </p:sp>
      <p:pic>
        <p:nvPicPr>
          <p:cNvPr id="358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2403475"/>
            <a:ext cx="5022514" cy="389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4637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7813"/>
            <a:ext cx="8229600" cy="560387"/>
          </a:xfrm>
        </p:spPr>
        <p:txBody>
          <a:bodyPr/>
          <a:lstStyle/>
          <a:p>
            <a:r>
              <a:rPr lang="ro-RO" altLang="en-US" sz="2400">
                <a:latin typeface="Arial" panose="020B0604020202020204" pitchFamily="34" charset="0"/>
              </a:rPr>
              <a:t>Sisteme Încorporate</a:t>
            </a:r>
          </a:p>
        </p:txBody>
      </p:sp>
      <p:sp>
        <p:nvSpPr>
          <p:cNvPr id="37891" name="Rectangle 3"/>
          <p:cNvSpPr>
            <a:spLocks noGrp="1" noChangeArrowheads="1"/>
          </p:cNvSpPr>
          <p:nvPr>
            <p:ph type="body" idx="1"/>
          </p:nvPr>
        </p:nvSpPr>
        <p:spPr>
          <a:xfrm>
            <a:off x="457200" y="914400"/>
            <a:ext cx="8229600" cy="5216525"/>
          </a:xfrm>
        </p:spPr>
        <p:txBody>
          <a:bodyPr/>
          <a:lstStyle/>
          <a:p>
            <a:r>
              <a:rPr lang="ro-RO" altLang="en-US" sz="2000" dirty="0"/>
              <a:t>MMC (Module Mapping Control):</a:t>
            </a:r>
            <a:endParaRPr lang="en-US" altLang="en-US" sz="2000" dirty="0"/>
          </a:p>
          <a:p>
            <a:pPr>
              <a:buFont typeface="Wingdings" panose="05000000000000000000" pitchFamily="2" charset="2"/>
              <a:buNone/>
            </a:pPr>
            <a:endParaRPr lang="ro-RO" altLang="en-US" sz="2000" dirty="0"/>
          </a:p>
          <a:p>
            <a:pPr lvl="1"/>
            <a:r>
              <a:rPr lang="ro-RO" altLang="en-US" sz="1800" dirty="0"/>
              <a:t>Se ocupă de toate operaţiile de mapare şi selecţie pentru memoria internă şi externă;</a:t>
            </a:r>
          </a:p>
          <a:p>
            <a:pPr lvl="1"/>
            <a:r>
              <a:rPr lang="ro-RO" altLang="en-US" sz="1800" dirty="0"/>
              <a:t>Gestionează maparea şi selecţia pentru periferia internă;</a:t>
            </a:r>
          </a:p>
          <a:p>
            <a:pPr lvl="1"/>
            <a:r>
              <a:rPr lang="ro-RO" altLang="en-US" sz="1800" dirty="0"/>
              <a:t>Gestionează sistemul de securitate al CPU;</a:t>
            </a:r>
          </a:p>
          <a:p>
            <a:pPr lvl="1"/>
            <a:r>
              <a:rPr lang="ro-RO" altLang="en-US" sz="1800" dirty="0"/>
              <a:t>Poziţionează memoria internă RAM în harta memoriei, raportînd – o la adresa </a:t>
            </a:r>
            <a:r>
              <a:rPr lang="en-US" altLang="en-US" sz="1800" dirty="0"/>
              <a:t>$</a:t>
            </a:r>
            <a:r>
              <a:rPr lang="ro-RO" altLang="en-US" sz="1800" dirty="0"/>
              <a:t>0000 sau </a:t>
            </a:r>
            <a:r>
              <a:rPr lang="en-US" altLang="en-US" sz="1800" dirty="0"/>
              <a:t>$</a:t>
            </a:r>
            <a:r>
              <a:rPr lang="ro-RO" altLang="en-US" sz="1800" dirty="0"/>
              <a:t>FFFF;</a:t>
            </a:r>
          </a:p>
          <a:p>
            <a:pPr lvl="1"/>
            <a:r>
              <a:rPr lang="ro-RO" altLang="en-US" sz="1800" dirty="0"/>
              <a:t>Poziţionează memoria internă EEPROM în harta memoriei;</a:t>
            </a:r>
          </a:p>
          <a:p>
            <a:pPr lvl="1"/>
            <a:r>
              <a:rPr lang="ro-RO" altLang="en-US" sz="1800" dirty="0"/>
              <a:t>Protejează accesul la memoria internă Flash;</a:t>
            </a:r>
          </a:p>
          <a:p>
            <a:pPr lvl="1"/>
            <a:r>
              <a:rPr lang="ro-RO" altLang="en-US" sz="1800" dirty="0"/>
              <a:t>Conţine registre de test;</a:t>
            </a:r>
          </a:p>
          <a:p>
            <a:pPr lvl="1"/>
            <a:r>
              <a:rPr lang="ro-RO" altLang="en-US" sz="1800" dirty="0"/>
              <a:t>Spaţiul de memorie direct adresabil este de 64 Ko dar există posibilitatea paginării prin intermediul unor ranguri din un SFR; memoria paginată poate fi mapată doar intern sau intern şi extern:</a:t>
            </a:r>
          </a:p>
          <a:p>
            <a:pPr lvl="1">
              <a:buFont typeface="Wingdings" panose="05000000000000000000" pitchFamily="2" charset="2"/>
              <a:buNone/>
            </a:pPr>
            <a:endParaRPr lang="ro-RO" altLang="en-US" sz="1800" dirty="0"/>
          </a:p>
        </p:txBody>
      </p:sp>
    </p:spTree>
    <p:extLst>
      <p:ext uri="{BB962C8B-B14F-4D97-AF65-F5344CB8AC3E}">
        <p14:creationId xmlns:p14="http://schemas.microsoft.com/office/powerpoint/2010/main" val="4469607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tudent presentatio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HCS12 Architecture" id="{BB64E201-E68D-4C1E-A310-06B75008CBE6}" vid="{37E19E37-DA0F-44CC-99D9-69092F35B1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HCS12</Template>
  <TotalTime>92053361</TotalTime>
  <Pages>25</Pages>
  <Words>4300</Words>
  <Application>Microsoft Office PowerPoint</Application>
  <PresentationFormat>On-screen Show (4:3)</PresentationFormat>
  <Paragraphs>540</Paragraphs>
  <Slides>67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67</vt:i4>
      </vt:variant>
    </vt:vector>
  </HeadingPairs>
  <TitlesOfParts>
    <vt:vector size="74" baseType="lpstr">
      <vt:lpstr>Arial</vt:lpstr>
      <vt:lpstr>Calibri</vt:lpstr>
      <vt:lpstr>Times New Roman</vt:lpstr>
      <vt:lpstr>Tw Cen MT</vt:lpstr>
      <vt:lpstr>Wingdings</vt:lpstr>
      <vt:lpstr>Wingdings 2</vt:lpstr>
      <vt:lpstr>Student presentation</vt:lpstr>
      <vt:lpstr>Sisteme Încorporate</vt:lpstr>
      <vt:lpstr>Sisteme Încorporate</vt:lpstr>
      <vt:lpstr>Sisteme Încorporate </vt:lpstr>
      <vt:lpstr>Sisteme Încorporate</vt:lpstr>
      <vt:lpstr>Sisteme Încorporate</vt:lpstr>
      <vt:lpstr>Sisteme Încorporate</vt:lpstr>
      <vt:lpstr>Sisteme Încorporate </vt:lpstr>
      <vt:lpstr>Sisteme Încorporate </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vt:lpstr>
      <vt:lpstr>Sisteme Încorporate </vt:lpstr>
      <vt:lpstr>Sisteme Încorporate</vt:lpstr>
      <vt:lpstr>Sisteme Încorporate</vt:lpstr>
      <vt:lpstr>Sisteme Încorporate</vt:lpstr>
      <vt:lpstr>Sisteme Încorporate</vt:lpstr>
      <vt:lpstr>Sisteme Încorporate </vt:lpstr>
      <vt:lpstr>Sisteme Încorporate </vt:lpstr>
      <vt:lpstr>Sisteme Încorporate </vt:lpstr>
      <vt:lpstr>Sisteme Încorporate </vt:lpstr>
      <vt:lpstr>Sisteme Încorporate </vt:lpstr>
      <vt:lpstr>Sisteme Încorporate </vt:lpstr>
      <vt:lpstr>Sisteme Încorporate</vt:lpstr>
      <vt:lpstr>Sisteme Încorporate</vt:lpstr>
      <vt:lpstr>Sisteme Încorporate </vt:lpstr>
      <vt:lpstr>Sisteme Încorporate </vt:lpstr>
      <vt:lpstr>Sisteme Încorporate </vt:lpstr>
      <vt:lpstr>Sisteme Încorporate </vt:lpstr>
      <vt:lpstr>Sisteme Încorporate </vt:lpstr>
      <vt:lpstr>Sisteme Încorporate </vt:lpstr>
      <vt:lpstr>Sisteme Încorporate</vt:lpstr>
      <vt:lpstr>Sisteme Încorporate</vt:lpstr>
      <vt:lpstr>Sisteme Încorporate</vt:lpstr>
      <vt:lpstr>Sisteme Încorporate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 transparency</dc:title>
  <dc:subject>introduction to Motorola 68HC11</dc:subject>
  <dc:creator>Authorized Gateway Customer</dc:creator>
  <cp:keywords/>
  <dc:description/>
  <cp:lastModifiedBy>Razvan Bogdan</cp:lastModifiedBy>
  <cp:revision>302</cp:revision>
  <cp:lastPrinted>1999-09-08T16:40:36Z</cp:lastPrinted>
  <dcterms:created xsi:type="dcterms:W3CDTF">1995-09-19T12:30:24Z</dcterms:created>
  <dcterms:modified xsi:type="dcterms:W3CDTF">2016-02-03T10:09:41Z</dcterms:modified>
</cp:coreProperties>
</file>