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431" r:id="rId3"/>
    <p:sldId id="385" r:id="rId4"/>
    <p:sldId id="386" r:id="rId5"/>
    <p:sldId id="355" r:id="rId6"/>
    <p:sldId id="356" r:id="rId7"/>
    <p:sldId id="357" r:id="rId8"/>
    <p:sldId id="358" r:id="rId9"/>
    <p:sldId id="359" r:id="rId10"/>
    <p:sldId id="360" r:id="rId11"/>
    <p:sldId id="398" r:id="rId12"/>
    <p:sldId id="449" r:id="rId13"/>
    <p:sldId id="451" r:id="rId14"/>
    <p:sldId id="450" r:id="rId15"/>
    <p:sldId id="397" r:id="rId16"/>
    <p:sldId id="432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53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44296-2D34-4C0C-99BC-EB89B8335F85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C4519-0D5D-43A7-BF29-C83E6B6ED27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75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BC496DF1-6DFE-F2A5-F0C4-E3F5D64414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B544ED8-0716-4FBD-A830-B08F3BE84038}" type="slidenum">
              <a:rPr lang="en-US" altLang="ro-RO" sz="1200"/>
              <a:pPr/>
              <a:t>5</a:t>
            </a:fld>
            <a:endParaRPr lang="en-US" altLang="ro-RO" sz="12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47CDD87-6138-1039-A78B-DE9E1E882E1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60425" y="706438"/>
            <a:ext cx="5032375" cy="3773487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63BDB82C-162B-8950-D073-CEB046576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714875"/>
            <a:ext cx="4953000" cy="447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o-RO" altLang="ro-R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4A1CBE8A-C05E-5672-9FD5-49ECD53AD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5A4193-E35D-4EF7-92A2-2329D3E2366D}" type="slidenum">
              <a:rPr lang="en-US" altLang="ro-RO" sz="1200"/>
              <a:pPr/>
              <a:t>23</a:t>
            </a:fld>
            <a:endParaRPr lang="en-US" altLang="ro-RO" sz="12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2BD8DC5E-57E2-F9DF-A700-A4C8039A8A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D20A6CC-8A09-CBD7-C817-46A7DC90C9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 altLang="ro-R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13F96725-4454-B117-868F-92BF090496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0B7C65E-EDB8-4EE3-B72A-E3D611B9A758}" type="slidenum">
              <a:rPr lang="en-US" altLang="ro-RO" sz="1200"/>
              <a:pPr/>
              <a:t>24</a:t>
            </a:fld>
            <a:endParaRPr lang="en-US" altLang="ro-RO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8D7BC07-983E-8E06-D8E0-4481A817E4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1225" y="744538"/>
            <a:ext cx="4962525" cy="3721100"/>
          </a:xfrm>
          <a:solidFill>
            <a:srgbClr val="FFFFFF"/>
          </a:solidFill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4E83674E-28D4-EB4D-13F1-AD3F1FBEDBE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9450" y="4713288"/>
            <a:ext cx="5426075" cy="446563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614" tIns="45807" rIns="91614" bIns="45807"/>
          <a:lstStyle/>
          <a:p>
            <a:endParaRPr lang="ro-RO" altLang="ro-R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FEDDD353-43C9-F213-1C7C-6534EBBD8B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D97AA06-370C-4311-9B27-6C213C36AD0B}" type="slidenum">
              <a:rPr lang="en-US" altLang="ro-RO" sz="1200"/>
              <a:pPr/>
              <a:t>10</a:t>
            </a:fld>
            <a:endParaRPr lang="en-US" altLang="ro-RO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809438B9-7A62-869C-65D7-B13B8667C4E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60425" y="706438"/>
            <a:ext cx="5032375" cy="3773487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F137A57B-05C5-E732-EF83-2E59ED2946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714875"/>
            <a:ext cx="4953000" cy="447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o-RO" altLang="ro-R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052F931D-B1FA-43D4-5019-AB6879F8B8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D53C63-4A05-43D8-8FC7-D37B45564828}" type="slidenum">
              <a:rPr lang="en-US" altLang="ro-RO" sz="1200"/>
              <a:pPr/>
              <a:t>15</a:t>
            </a:fld>
            <a:endParaRPr lang="en-US" altLang="ro-RO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898C6B4-6D0B-8741-95D7-220FEDAC90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860425" y="706438"/>
            <a:ext cx="5032375" cy="3773487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FA34C8B2-8024-FF46-B3BA-A9537C117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4714875"/>
            <a:ext cx="4953000" cy="447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 altLang="ro-R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0952888F-411A-3A9E-D762-467EB49147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3622B61-2B1A-4CA4-AEA8-F6FEA179F8A3}" type="slidenum">
              <a:rPr lang="en-US" altLang="ro-RO" sz="1200"/>
              <a:pPr/>
              <a:t>17</a:t>
            </a:fld>
            <a:endParaRPr lang="en-US" altLang="ro-RO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6C6AE104-BF33-51F1-B599-A36FB41D25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4A97FAF2-6400-E86D-A420-863AE027C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 altLang="ro-R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B654D5EA-8F53-EEBD-B416-43246AAD4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53FDE5-886D-411C-B0C1-1126F6B37B5C}" type="slidenum">
              <a:rPr lang="en-US" altLang="ro-RO" sz="1200"/>
              <a:pPr/>
              <a:t>18</a:t>
            </a:fld>
            <a:endParaRPr lang="en-US" altLang="ro-RO" sz="12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94CF739-4E66-9CB5-262C-8CD05AB48B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D2DF7670-AE3D-73CC-94F4-4475514059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 altLang="ro-R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2028EA3E-3524-1E94-60B6-84EAD8FAFC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8BB70F6-59F5-4B2E-AE76-154A304C8523}" type="slidenum">
              <a:rPr lang="en-US" altLang="ro-RO" sz="1200"/>
              <a:pPr/>
              <a:t>19</a:t>
            </a:fld>
            <a:endParaRPr lang="en-US" altLang="ro-RO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81CE390-839E-0BAC-054B-EC9E089525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64860D71-431E-7001-7526-156352A312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 altLang="ro-R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F2402431-295E-74C9-8768-618D84E3C8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495D326-C6C0-4851-9AD2-13BFDA912167}" type="slidenum">
              <a:rPr lang="en-US" altLang="ro-RO" sz="1200"/>
              <a:pPr/>
              <a:t>20</a:t>
            </a:fld>
            <a:endParaRPr lang="en-US" altLang="ro-RO" sz="1200"/>
          </a:p>
        </p:txBody>
      </p:sp>
      <p:sp>
        <p:nvSpPr>
          <p:cNvPr id="51203" name="Rectangle 1026">
            <a:extLst>
              <a:ext uri="{FF2B5EF4-FFF2-40B4-BE49-F238E27FC236}">
                <a16:creationId xmlns:a16="http://schemas.microsoft.com/office/drawing/2014/main" id="{87CD6B7B-9E53-0052-FAB2-76466B6AB75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1027">
            <a:extLst>
              <a:ext uri="{FF2B5EF4-FFF2-40B4-BE49-F238E27FC236}">
                <a16:creationId xmlns:a16="http://schemas.microsoft.com/office/drawing/2014/main" id="{8A671527-35BB-4A30-A081-E3EDA499DC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 altLang="ro-R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8B3D8129-13C9-9689-149D-0F48707170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1C5B45-02B8-4570-86B7-2F1E19218082}" type="slidenum">
              <a:rPr lang="en-US" altLang="ro-RO" sz="1200"/>
              <a:pPr/>
              <a:t>21</a:t>
            </a:fld>
            <a:endParaRPr lang="en-US" altLang="ro-RO" sz="12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14CD961-8C42-490A-83C4-FFA988098F5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5D0838E-B165-5DA2-EA4B-9A314F42F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 altLang="ro-R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5B6D20C7-28EF-B791-584E-5673EEF373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76A02F-7EAC-4792-9151-BCC1AA4D91B5}" type="slidenum">
              <a:rPr lang="en-US" altLang="ro-RO" sz="1200"/>
              <a:pPr/>
              <a:t>22</a:t>
            </a:fld>
            <a:endParaRPr lang="en-US" altLang="ro-RO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8BC1E95-083F-4206-740B-9340B311895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58B1B688-3690-B90D-66C6-E0D5477BC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o-RO" alt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D076-5377-13B9-6682-9C82E2AF5A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12AB7-923F-D33B-DA89-4FDC1D3B48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D850F-9022-4A1B-F461-4B1F4E236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00DE-CBD9-45DD-BB96-B6C88F904F49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8A0C8-3C68-D2BF-DE49-92A731938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F8397-0830-DA49-44E3-87DCF76E7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4EE7-6418-4C85-B6BE-421B0840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254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F535-0985-917A-54F9-9020C6A25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4DF4AE-62F8-3DA7-EB07-7BBEE69854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5A862-60B0-0102-038A-E9F5C5041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00DE-CBD9-45DD-BB96-B6C88F904F49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2345C-6906-4153-75DB-5BDFE515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FBDA7-FF4D-B323-C256-4E29EA28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4EE7-6418-4C85-B6BE-421B0840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37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13F558-F4CE-F5E4-6F44-1E112BB6F7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02D77-7292-F9F9-639F-CA5CA1411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01694-6205-33E1-9089-60C65804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00DE-CBD9-45DD-BB96-B6C88F904F49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979E1-D148-5C4F-36B1-7385BB39F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0F029-64B5-BF94-BB66-C70AFFE7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4EE7-6418-4C85-B6BE-421B0840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256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u și conțin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006FAA-D110-0F50-CB97-6F8E5B1A0A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DEE19-27BB-AE1E-999B-43BF6E658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196BDD-531B-A8EC-82C3-445417C456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ADD8A-38D4-47B3-AD45-F05144B753A3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14310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u, conținut și 2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ro-RO"/>
              <a:t>Clic pentru editare stil titlu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0C47E3-77A7-276F-D7ED-31A87B55D1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EAD5CA-27C3-4D3A-872C-47ED39D3E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o-RO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5896AEB-57F2-D56D-7DC2-97FB66DFDF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F5060-2C6E-432D-B870-1EDF6B54B2D3}" type="slidenum">
              <a:rPr lang="en-US" altLang="ro-RO"/>
              <a:pPr>
                <a:defRPr/>
              </a:pPr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0648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ECCBD-273C-9485-2C62-19FC6DD24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D0964-79EF-E7DF-2352-99BE4D45C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45FEC-9725-0FD3-312A-95532788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00DE-CBD9-45DD-BB96-B6C88F904F49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E8BE4-E3B3-F332-5DBA-A4CB09DA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59DA1-D8C2-65E6-7B6D-A2C7A9C6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4EE7-6418-4C85-B6BE-421B0840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87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DF0A9-120A-0544-3A05-08DB54F6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EC4D5-AC70-4222-DC2D-E07C79F14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1B472-3A8A-1032-E772-97B7B305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00DE-CBD9-45DD-BB96-B6C88F904F49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67346-4D1B-020B-1AD1-A6FBEADA4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DED19-8DA4-2DF3-AFAC-E1B031B5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4EE7-6418-4C85-B6BE-421B0840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75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B6498-703F-05E1-BCDF-6C69FF353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4A245-83F0-8C77-5290-DF652362D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F4AF96-1954-B9F6-AD8F-98F11E540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A4E41-5B29-BA43-74C2-A2A5D779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00DE-CBD9-45DD-BB96-B6C88F904F49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63CD0B-6983-197D-7714-98523A60D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6EC27-787D-7D32-B8AC-D41595342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4EE7-6418-4C85-B6BE-421B0840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800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71FE1-A936-3BDD-1366-168DD580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E332D-211B-A7A7-4909-D54411BE0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B43B2-3AD1-6483-3318-497201476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697035-CAD7-0567-C092-FAB0F6736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8FD471-FEFF-D6BC-CFB6-783C435E5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8CC193-FFFE-757D-D564-60E92DA3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00DE-CBD9-45DD-BB96-B6C88F904F49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BC1A0-1FCF-75D2-DB1B-544A3013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8C6A0E-A67A-308D-644A-7F57BDEE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4EE7-6418-4C85-B6BE-421B0840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2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5F4B-C337-51E0-E9EF-B282E2ED0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367083-642A-E182-B547-20F22025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00DE-CBD9-45DD-BB96-B6C88F904F49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C1F9E7-472A-AE2E-CF1F-ABC618B1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629B77-A4E2-2ECE-7C22-4664C062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4EE7-6418-4C85-B6BE-421B0840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0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AB442-6AA5-1274-0E63-9DDF46C1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00DE-CBD9-45DD-BB96-B6C88F904F49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3C6942-4CFE-B0B5-80BE-0780C778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200D9-830D-531A-E9F6-69FD9E0D4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4EE7-6418-4C85-B6BE-421B0840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0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3907-1699-224E-4304-627841E0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0BC16-3FE2-913B-768F-577F2ECBA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64A00-7C62-15BF-8223-F0A96BADD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E056A7-95D5-88A2-CDDC-426AD0C3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00DE-CBD9-45DD-BB96-B6C88F904F49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A6707-71F4-067C-5DA4-1C4518456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C7009-C8F4-7BC2-65C8-9B52DE7B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4EE7-6418-4C85-B6BE-421B0840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47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4907F-0AF0-A8ED-4782-A10E8213C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63449-C569-EEF3-5AA9-612E3D7DC8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58EB3-132B-EB8A-E542-8BB0D15C4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93512-3D65-8DDE-B3D9-D84FC17B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200DE-CBD9-45DD-BB96-B6C88F904F49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1C212-9925-D777-7A74-2CEA4B62A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02C0B-057F-FEA4-A425-DF8BB84A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4EE7-6418-4C85-B6BE-421B0840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61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0DF171-28E4-2EA7-436E-CBF933035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42915F-183D-2699-19B4-02C9E7753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DFD0C-7377-93DA-AA23-053017401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00DE-CBD9-45DD-BB96-B6C88F904F49}" type="datetimeFigureOut">
              <a:rPr lang="en-GB" smtClean="0"/>
              <a:t>26/08/2023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77428-9E72-22CC-CAA4-36E74154B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BC250-64D0-C535-A44B-30FB1A055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74EE7-6418-4C85-B6BE-421B0840F7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44416-1E81-020A-9BC7-659524AD6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GSM and GPRS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B2626-9E15-14C2-7247-2E741B4CE0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880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8F9FEF0-E1C3-0755-D624-CCD32A091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914400"/>
            <a:ext cx="4572000" cy="1981200"/>
          </a:xfrm>
          <a:prstGeom prst="rect">
            <a:avLst/>
          </a:prstGeom>
          <a:solidFill>
            <a:srgbClr val="3366FF">
              <a:alpha val="50195"/>
            </a:srgb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o-RO" altLang="ro-RO" sz="24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CDDC781-7E12-36B2-5E2D-9CCD3FAEC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0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ro-RO" sz="3600"/>
              <a:t>GSM: overview[JS]</a:t>
            </a:r>
          </a:p>
        </p:txBody>
      </p:sp>
      <p:sp>
        <p:nvSpPr>
          <p:cNvPr id="34820" name="AutoShape 4">
            <a:extLst>
              <a:ext uri="{FF2B5EF4-FFF2-40B4-BE49-F238E27FC236}">
                <a16:creationId xmlns:a16="http://schemas.microsoft.com/office/drawing/2014/main" id="{5EEACAD4-3EAA-9F87-85AF-00A4E79C9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810000"/>
            <a:ext cx="1600200" cy="13716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o-RO" altLang="ro-RO" sz="2400"/>
          </a:p>
        </p:txBody>
      </p:sp>
      <p:sp>
        <p:nvSpPr>
          <p:cNvPr id="34821" name="AutoShape 5">
            <a:extLst>
              <a:ext uri="{FF2B5EF4-FFF2-40B4-BE49-F238E27FC236}">
                <a16:creationId xmlns:a16="http://schemas.microsoft.com/office/drawing/2014/main" id="{322F6A50-8BD9-DF2D-1F73-C9AC4E0FA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495800"/>
            <a:ext cx="1600200" cy="13716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o-RO" altLang="ro-RO" sz="2400"/>
          </a:p>
        </p:txBody>
      </p:sp>
      <p:sp>
        <p:nvSpPr>
          <p:cNvPr id="34822" name="AutoShape 6">
            <a:extLst>
              <a:ext uri="{FF2B5EF4-FFF2-40B4-BE49-F238E27FC236}">
                <a16:creationId xmlns:a16="http://schemas.microsoft.com/office/drawing/2014/main" id="{F57B6256-2056-A807-630E-D89C3896F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3810000"/>
            <a:ext cx="1600200" cy="13716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o-RO" altLang="ro-RO" sz="2400"/>
          </a:p>
        </p:txBody>
      </p:sp>
      <p:sp>
        <p:nvSpPr>
          <p:cNvPr id="34823" name="AutoShape 7">
            <a:extLst>
              <a:ext uri="{FF2B5EF4-FFF2-40B4-BE49-F238E27FC236}">
                <a16:creationId xmlns:a16="http://schemas.microsoft.com/office/drawing/2014/main" id="{173858BC-5B23-1319-6F02-D27A8C6C2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495800"/>
            <a:ext cx="1600200" cy="13716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o-RO" altLang="ro-RO" sz="2400"/>
          </a:p>
        </p:txBody>
      </p:sp>
      <p:sp>
        <p:nvSpPr>
          <p:cNvPr id="34824" name="AutoShape 8">
            <a:extLst>
              <a:ext uri="{FF2B5EF4-FFF2-40B4-BE49-F238E27FC236}">
                <a16:creationId xmlns:a16="http://schemas.microsoft.com/office/drawing/2014/main" id="{A1DE5EB1-BB41-FE12-22C3-2302A001D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124200"/>
            <a:ext cx="1600200" cy="1371600"/>
          </a:xfrm>
          <a:prstGeom prst="hexagon">
            <a:avLst>
              <a:gd name="adj" fmla="val 29167"/>
              <a:gd name="vf" fmla="val 115470"/>
            </a:avLst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o-RO" altLang="ro-RO" sz="2400"/>
          </a:p>
        </p:txBody>
      </p:sp>
      <p:sp>
        <p:nvSpPr>
          <p:cNvPr id="34825" name="Oval 9">
            <a:extLst>
              <a:ext uri="{FF2B5EF4-FFF2-40B4-BE49-F238E27FC236}">
                <a16:creationId xmlns:a16="http://schemas.microsoft.com/office/drawing/2014/main" id="{83C6215F-DFC8-DCBD-EF04-7FB4EA42D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990600"/>
            <a:ext cx="2209800" cy="1295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ro-RO" sz="1600">
                <a:latin typeface="Arial" panose="020B0604020202020204" pitchFamily="34" charset="0"/>
              </a:rPr>
              <a:t>fixed network</a:t>
            </a:r>
          </a:p>
        </p:txBody>
      </p:sp>
      <p:cxnSp>
        <p:nvCxnSpPr>
          <p:cNvPr id="34826" name="AutoShape 10">
            <a:extLst>
              <a:ext uri="{FF2B5EF4-FFF2-40B4-BE49-F238E27FC236}">
                <a16:creationId xmlns:a16="http://schemas.microsoft.com/office/drawing/2014/main" id="{22584448-B7F7-1502-B318-4427C3A5F593}"/>
              </a:ext>
            </a:extLst>
          </p:cNvPr>
          <p:cNvCxnSpPr>
            <a:cxnSpLocks noChangeShapeType="1"/>
            <a:stCxn id="34825" idx="6"/>
          </p:cNvCxnSpPr>
          <p:nvPr/>
        </p:nvCxnSpPr>
        <p:spPr bwMode="auto">
          <a:xfrm flipV="1">
            <a:off x="10058400" y="1600200"/>
            <a:ext cx="3810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7" name="AutoShape 11">
            <a:extLst>
              <a:ext uri="{FF2B5EF4-FFF2-40B4-BE49-F238E27FC236}">
                <a16:creationId xmlns:a16="http://schemas.microsoft.com/office/drawing/2014/main" id="{AC9885F2-AAF1-41B0-5DAD-8540E52F6190}"/>
              </a:ext>
            </a:extLst>
          </p:cNvPr>
          <p:cNvCxnSpPr>
            <a:cxnSpLocks noChangeShapeType="1"/>
            <a:stCxn id="34825" idx="5"/>
          </p:cNvCxnSpPr>
          <p:nvPr/>
        </p:nvCxnSpPr>
        <p:spPr bwMode="auto">
          <a:xfrm>
            <a:off x="9734550" y="2097088"/>
            <a:ext cx="628650" cy="112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8" name="AutoShape 12">
            <a:extLst>
              <a:ext uri="{FF2B5EF4-FFF2-40B4-BE49-F238E27FC236}">
                <a16:creationId xmlns:a16="http://schemas.microsoft.com/office/drawing/2014/main" id="{C8EFEBF6-C91D-0739-08B4-B5E422E3D30F}"/>
              </a:ext>
            </a:extLst>
          </p:cNvPr>
          <p:cNvCxnSpPr>
            <a:cxnSpLocks noChangeShapeType="1"/>
            <a:stCxn id="34825" idx="7"/>
          </p:cNvCxnSpPr>
          <p:nvPr/>
        </p:nvCxnSpPr>
        <p:spPr bwMode="auto">
          <a:xfrm flipV="1">
            <a:off x="9734550" y="1066801"/>
            <a:ext cx="552450" cy="112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29" name="Rectangle 13">
            <a:extLst>
              <a:ext uri="{FF2B5EF4-FFF2-40B4-BE49-F238E27FC236}">
                <a16:creationId xmlns:a16="http://schemas.microsoft.com/office/drawing/2014/main" id="{74274D11-5C9B-580B-2718-81C1B927B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581400"/>
            <a:ext cx="838200" cy="4572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ro-RO" sz="1600">
                <a:latin typeface="Arial" panose="020B0604020202020204" pitchFamily="34" charset="0"/>
              </a:rPr>
              <a:t>BSC</a:t>
            </a:r>
          </a:p>
        </p:txBody>
      </p:sp>
      <p:sp>
        <p:nvSpPr>
          <p:cNvPr id="34830" name="Rectangle 14">
            <a:extLst>
              <a:ext uri="{FF2B5EF4-FFF2-40B4-BE49-F238E27FC236}">
                <a16:creationId xmlns:a16="http://schemas.microsoft.com/office/drawing/2014/main" id="{119A246A-BCAB-63A7-AE16-0E179669A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124200"/>
            <a:ext cx="838200" cy="457200"/>
          </a:xfrm>
          <a:prstGeom prst="rect">
            <a:avLst/>
          </a:prstGeom>
          <a:solidFill>
            <a:srgbClr val="01FF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ro-RO" sz="1600">
                <a:latin typeface="Arial" panose="020B0604020202020204" pitchFamily="34" charset="0"/>
              </a:rPr>
              <a:t>BSC</a:t>
            </a:r>
          </a:p>
        </p:txBody>
      </p:sp>
      <p:cxnSp>
        <p:nvCxnSpPr>
          <p:cNvPr id="34831" name="AutoShape 15">
            <a:extLst>
              <a:ext uri="{FF2B5EF4-FFF2-40B4-BE49-F238E27FC236}">
                <a16:creationId xmlns:a16="http://schemas.microsoft.com/office/drawing/2014/main" id="{BBE6543A-6899-53C8-D030-25D4AE8A7F43}"/>
              </a:ext>
            </a:extLst>
          </p:cNvPr>
          <p:cNvCxnSpPr>
            <a:cxnSpLocks noChangeShapeType="1"/>
            <a:stCxn id="34829" idx="2"/>
            <a:endCxn id="34982" idx="0"/>
          </p:cNvCxnSpPr>
          <p:nvPr/>
        </p:nvCxnSpPr>
        <p:spPr bwMode="auto">
          <a:xfrm>
            <a:off x="4076701" y="4038600"/>
            <a:ext cx="49213" cy="1690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2" name="AutoShape 16">
            <a:extLst>
              <a:ext uri="{FF2B5EF4-FFF2-40B4-BE49-F238E27FC236}">
                <a16:creationId xmlns:a16="http://schemas.microsoft.com/office/drawing/2014/main" id="{A7540E32-D583-0B9E-6CCE-E9DEA7E8D6CF}"/>
              </a:ext>
            </a:extLst>
          </p:cNvPr>
          <p:cNvCxnSpPr>
            <a:cxnSpLocks noChangeShapeType="1"/>
            <a:stCxn id="34829" idx="2"/>
            <a:endCxn id="34958" idx="0"/>
          </p:cNvCxnSpPr>
          <p:nvPr/>
        </p:nvCxnSpPr>
        <p:spPr bwMode="auto">
          <a:xfrm>
            <a:off x="4076701" y="4038600"/>
            <a:ext cx="1268413" cy="9858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3" name="AutoShape 17">
            <a:extLst>
              <a:ext uri="{FF2B5EF4-FFF2-40B4-BE49-F238E27FC236}">
                <a16:creationId xmlns:a16="http://schemas.microsoft.com/office/drawing/2014/main" id="{E5A75A69-2C8F-DC92-BB94-38AD0AC9FCB6}"/>
              </a:ext>
            </a:extLst>
          </p:cNvPr>
          <p:cNvCxnSpPr>
            <a:cxnSpLocks noChangeShapeType="1"/>
            <a:stCxn id="34829" idx="2"/>
          </p:cNvCxnSpPr>
          <p:nvPr/>
        </p:nvCxnSpPr>
        <p:spPr bwMode="auto">
          <a:xfrm flipH="1">
            <a:off x="3276600" y="4038600"/>
            <a:ext cx="8001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4" name="AutoShape 18">
            <a:extLst>
              <a:ext uri="{FF2B5EF4-FFF2-40B4-BE49-F238E27FC236}">
                <a16:creationId xmlns:a16="http://schemas.microsoft.com/office/drawing/2014/main" id="{5833BD9B-2FCD-58EE-D044-FA7E99D051F4}"/>
              </a:ext>
            </a:extLst>
          </p:cNvPr>
          <p:cNvCxnSpPr>
            <a:cxnSpLocks noChangeShapeType="1"/>
            <a:stCxn id="34830" idx="1"/>
            <a:endCxn id="34874" idx="1"/>
          </p:cNvCxnSpPr>
          <p:nvPr/>
        </p:nvCxnSpPr>
        <p:spPr bwMode="auto">
          <a:xfrm flipH="1">
            <a:off x="6646864" y="3352801"/>
            <a:ext cx="896937" cy="10080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5" name="AutoShape 19">
            <a:extLst>
              <a:ext uri="{FF2B5EF4-FFF2-40B4-BE49-F238E27FC236}">
                <a16:creationId xmlns:a16="http://schemas.microsoft.com/office/drawing/2014/main" id="{B2F72F71-1578-6361-F789-A2EC4092ED44}"/>
              </a:ext>
            </a:extLst>
          </p:cNvPr>
          <p:cNvCxnSpPr>
            <a:cxnSpLocks noChangeShapeType="1"/>
            <a:stCxn id="34830" idx="2"/>
            <a:endCxn id="34929" idx="1"/>
          </p:cNvCxnSpPr>
          <p:nvPr/>
        </p:nvCxnSpPr>
        <p:spPr bwMode="auto">
          <a:xfrm>
            <a:off x="7962901" y="3581400"/>
            <a:ext cx="60325" cy="1417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6" name="AutoShape 20">
            <a:extLst>
              <a:ext uri="{FF2B5EF4-FFF2-40B4-BE49-F238E27FC236}">
                <a16:creationId xmlns:a16="http://schemas.microsoft.com/office/drawing/2014/main" id="{33DD5594-D6F3-6601-F0D9-948001877A17}"/>
              </a:ext>
            </a:extLst>
          </p:cNvPr>
          <p:cNvCxnSpPr>
            <a:cxnSpLocks noChangeShapeType="1"/>
            <a:stCxn id="34837" idx="2"/>
            <a:endCxn id="34829" idx="0"/>
          </p:cNvCxnSpPr>
          <p:nvPr/>
        </p:nvCxnSpPr>
        <p:spPr bwMode="auto">
          <a:xfrm flipH="1">
            <a:off x="4076700" y="2667000"/>
            <a:ext cx="533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37" name="Rectangle 21">
            <a:extLst>
              <a:ext uri="{FF2B5EF4-FFF2-40B4-BE49-F238E27FC236}">
                <a16:creationId xmlns:a16="http://schemas.microsoft.com/office/drawing/2014/main" id="{39C14448-6091-5EB3-5A62-14E8C14F6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209800"/>
            <a:ext cx="8382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ro-RO" sz="1600">
                <a:latin typeface="Arial" panose="020B0604020202020204" pitchFamily="34" charset="0"/>
              </a:rPr>
              <a:t>MSC</a:t>
            </a:r>
          </a:p>
        </p:txBody>
      </p:sp>
      <p:sp>
        <p:nvSpPr>
          <p:cNvPr id="34838" name="Rectangle 22">
            <a:extLst>
              <a:ext uri="{FF2B5EF4-FFF2-40B4-BE49-F238E27FC236}">
                <a16:creationId xmlns:a16="http://schemas.microsoft.com/office/drawing/2014/main" id="{610FB616-AC48-EFAF-BE97-ABCAA9CD9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09800"/>
            <a:ext cx="8382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ro-RO" sz="1600">
                <a:latin typeface="Arial" panose="020B0604020202020204" pitchFamily="34" charset="0"/>
              </a:rPr>
              <a:t>MSC</a:t>
            </a:r>
          </a:p>
        </p:txBody>
      </p:sp>
      <p:sp>
        <p:nvSpPr>
          <p:cNvPr id="34839" name="Rectangle 23">
            <a:extLst>
              <a:ext uri="{FF2B5EF4-FFF2-40B4-BE49-F238E27FC236}">
                <a16:creationId xmlns:a16="http://schemas.microsoft.com/office/drawing/2014/main" id="{8C68395E-F443-B08C-B69F-3EBB56685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1295400"/>
            <a:ext cx="838200" cy="457200"/>
          </a:xfrm>
          <a:prstGeom prst="rect">
            <a:avLst/>
          </a:prstGeom>
          <a:solidFill>
            <a:srgbClr val="DADAF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ro-RO" sz="1600">
                <a:latin typeface="Arial" panose="020B0604020202020204" pitchFamily="34" charset="0"/>
              </a:rPr>
              <a:t>GMSC</a:t>
            </a:r>
          </a:p>
        </p:txBody>
      </p:sp>
      <p:cxnSp>
        <p:nvCxnSpPr>
          <p:cNvPr id="34840" name="AutoShape 24">
            <a:extLst>
              <a:ext uri="{FF2B5EF4-FFF2-40B4-BE49-F238E27FC236}">
                <a16:creationId xmlns:a16="http://schemas.microsoft.com/office/drawing/2014/main" id="{B02A859F-F492-A503-F3C2-4CB2EC9435BD}"/>
              </a:ext>
            </a:extLst>
          </p:cNvPr>
          <p:cNvCxnSpPr>
            <a:cxnSpLocks noChangeShapeType="1"/>
            <a:stCxn id="34839" idx="2"/>
            <a:endCxn id="34837" idx="0"/>
          </p:cNvCxnSpPr>
          <p:nvPr/>
        </p:nvCxnSpPr>
        <p:spPr bwMode="auto">
          <a:xfrm flipH="1">
            <a:off x="4610100" y="1752600"/>
            <a:ext cx="18288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1" name="AutoShape 25">
            <a:extLst>
              <a:ext uri="{FF2B5EF4-FFF2-40B4-BE49-F238E27FC236}">
                <a16:creationId xmlns:a16="http://schemas.microsoft.com/office/drawing/2014/main" id="{3C59E80A-CFF4-C670-17B2-A3CDA369D98F}"/>
              </a:ext>
            </a:extLst>
          </p:cNvPr>
          <p:cNvCxnSpPr>
            <a:cxnSpLocks noChangeShapeType="1"/>
            <a:stCxn id="34839" idx="3"/>
            <a:endCxn id="34825" idx="2"/>
          </p:cNvCxnSpPr>
          <p:nvPr/>
        </p:nvCxnSpPr>
        <p:spPr bwMode="auto">
          <a:xfrm>
            <a:off x="6858000" y="1524000"/>
            <a:ext cx="99060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2" name="AutoShape 26">
            <a:extLst>
              <a:ext uri="{FF2B5EF4-FFF2-40B4-BE49-F238E27FC236}">
                <a16:creationId xmlns:a16="http://schemas.microsoft.com/office/drawing/2014/main" id="{7136726F-6D3D-7CD2-14D0-661A257742C9}"/>
              </a:ext>
            </a:extLst>
          </p:cNvPr>
          <p:cNvCxnSpPr>
            <a:cxnSpLocks noChangeShapeType="1"/>
            <a:stCxn id="34839" idx="2"/>
            <a:endCxn id="34838" idx="0"/>
          </p:cNvCxnSpPr>
          <p:nvPr/>
        </p:nvCxnSpPr>
        <p:spPr bwMode="auto">
          <a:xfrm>
            <a:off x="6438900" y="1752600"/>
            <a:ext cx="762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43" name="Rectangle 27">
            <a:extLst>
              <a:ext uri="{FF2B5EF4-FFF2-40B4-BE49-F238E27FC236}">
                <a16:creationId xmlns:a16="http://schemas.microsoft.com/office/drawing/2014/main" id="{018624C5-3B79-6C01-3397-8CDC13659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762000"/>
            <a:ext cx="1219200" cy="609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ro-RO" sz="1600">
                <a:latin typeface="Arial" panose="020B0604020202020204" pitchFamily="34" charset="0"/>
              </a:rPr>
              <a:t>OMC, EIR, </a:t>
            </a:r>
            <a:br>
              <a:rPr lang="de-DE" altLang="ro-RO" sz="1600">
                <a:latin typeface="Arial" panose="020B0604020202020204" pitchFamily="34" charset="0"/>
              </a:rPr>
            </a:br>
            <a:r>
              <a:rPr lang="de-DE" altLang="ro-RO" sz="1600">
                <a:latin typeface="Arial" panose="020B0604020202020204" pitchFamily="34" charset="0"/>
              </a:rPr>
              <a:t>AUC</a:t>
            </a:r>
          </a:p>
        </p:txBody>
      </p:sp>
      <p:cxnSp>
        <p:nvCxnSpPr>
          <p:cNvPr id="34844" name="AutoShape 28">
            <a:extLst>
              <a:ext uri="{FF2B5EF4-FFF2-40B4-BE49-F238E27FC236}">
                <a16:creationId xmlns:a16="http://schemas.microsoft.com/office/drawing/2014/main" id="{12E09537-3D1C-D8B3-3409-6723C5074F8F}"/>
              </a:ext>
            </a:extLst>
          </p:cNvPr>
          <p:cNvCxnSpPr>
            <a:cxnSpLocks noChangeShapeType="1"/>
            <a:stCxn id="34849" idx="3"/>
            <a:endCxn id="34837" idx="0"/>
          </p:cNvCxnSpPr>
          <p:nvPr/>
        </p:nvCxnSpPr>
        <p:spPr bwMode="auto">
          <a:xfrm flipH="1">
            <a:off x="4610100" y="1676400"/>
            <a:ext cx="1143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5" name="AutoShape 29">
            <a:extLst>
              <a:ext uri="{FF2B5EF4-FFF2-40B4-BE49-F238E27FC236}">
                <a16:creationId xmlns:a16="http://schemas.microsoft.com/office/drawing/2014/main" id="{B305D7C4-CF00-FA87-4CBB-C1A4F92F6F01}"/>
              </a:ext>
            </a:extLst>
          </p:cNvPr>
          <p:cNvCxnSpPr>
            <a:cxnSpLocks noChangeShapeType="1"/>
            <a:stCxn id="34849" idx="3"/>
            <a:endCxn id="34838" idx="0"/>
          </p:cNvCxnSpPr>
          <p:nvPr/>
        </p:nvCxnSpPr>
        <p:spPr bwMode="auto">
          <a:xfrm>
            <a:off x="4724400" y="1676400"/>
            <a:ext cx="24765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6" name="AutoShape 30">
            <a:extLst>
              <a:ext uri="{FF2B5EF4-FFF2-40B4-BE49-F238E27FC236}">
                <a16:creationId xmlns:a16="http://schemas.microsoft.com/office/drawing/2014/main" id="{A8C57BD9-E7A5-CA6D-D6B1-C828C56FF72F}"/>
              </a:ext>
            </a:extLst>
          </p:cNvPr>
          <p:cNvCxnSpPr>
            <a:cxnSpLocks noChangeShapeType="1"/>
            <a:stCxn id="34839" idx="1"/>
            <a:endCxn id="34849" idx="3"/>
          </p:cNvCxnSpPr>
          <p:nvPr/>
        </p:nvCxnSpPr>
        <p:spPr bwMode="auto">
          <a:xfrm flipH="1">
            <a:off x="4724400" y="1524000"/>
            <a:ext cx="12954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47" name="AutoShape 31">
            <a:extLst>
              <a:ext uri="{FF2B5EF4-FFF2-40B4-BE49-F238E27FC236}">
                <a16:creationId xmlns:a16="http://schemas.microsoft.com/office/drawing/2014/main" id="{B3E51772-69EF-CED6-BB07-AB9A3890C29E}"/>
              </a:ext>
            </a:extLst>
          </p:cNvPr>
          <p:cNvCxnSpPr>
            <a:cxnSpLocks noChangeShapeType="1"/>
            <a:stCxn id="34837" idx="1"/>
            <a:endCxn id="34848" idx="4"/>
          </p:cNvCxnSpPr>
          <p:nvPr/>
        </p:nvCxnSpPr>
        <p:spPr bwMode="auto">
          <a:xfrm flipH="1" flipV="1">
            <a:off x="3886200" y="2362200"/>
            <a:ext cx="3048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48" name="AutoShape 32">
            <a:extLst>
              <a:ext uri="{FF2B5EF4-FFF2-40B4-BE49-F238E27FC236}">
                <a16:creationId xmlns:a16="http://schemas.microsoft.com/office/drawing/2014/main" id="{9FEB2A42-9D88-6E77-938F-E7E177912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057400"/>
            <a:ext cx="609600" cy="609600"/>
          </a:xfrm>
          <a:prstGeom prst="flowChartMagneticDisk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ro-RO" sz="1600">
                <a:latin typeface="Arial" panose="020B0604020202020204" pitchFamily="34" charset="0"/>
              </a:rPr>
              <a:t>VLR</a:t>
            </a:r>
          </a:p>
        </p:txBody>
      </p:sp>
      <p:sp>
        <p:nvSpPr>
          <p:cNvPr id="34849" name="AutoShape 33">
            <a:extLst>
              <a:ext uri="{FF2B5EF4-FFF2-40B4-BE49-F238E27FC236}">
                <a16:creationId xmlns:a16="http://schemas.microsoft.com/office/drawing/2014/main" id="{D1625696-2F45-1C42-107B-22F3882E5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1066800"/>
            <a:ext cx="609600" cy="609600"/>
          </a:xfrm>
          <a:prstGeom prst="flowChartMagneticDisk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ro-RO" sz="1600">
                <a:latin typeface="Arial" panose="020B0604020202020204" pitchFamily="34" charset="0"/>
              </a:rPr>
              <a:t>HLR</a:t>
            </a:r>
          </a:p>
        </p:txBody>
      </p:sp>
      <p:grpSp>
        <p:nvGrpSpPr>
          <p:cNvPr id="34850" name="Group 34">
            <a:extLst>
              <a:ext uri="{FF2B5EF4-FFF2-40B4-BE49-F238E27FC236}">
                <a16:creationId xmlns:a16="http://schemas.microsoft.com/office/drawing/2014/main" id="{33692FEF-5604-732A-9053-23BD61C2E152}"/>
              </a:ext>
            </a:extLst>
          </p:cNvPr>
          <p:cNvGrpSpPr>
            <a:grpSpLocks/>
          </p:cNvGrpSpPr>
          <p:nvPr/>
        </p:nvGrpSpPr>
        <p:grpSpPr bwMode="auto">
          <a:xfrm>
            <a:off x="3733800" y="4572000"/>
            <a:ext cx="941388" cy="1155700"/>
            <a:chOff x="1392" y="2880"/>
            <a:chExt cx="593" cy="728"/>
          </a:xfrm>
        </p:grpSpPr>
        <p:grpSp>
          <p:nvGrpSpPr>
            <p:cNvPr id="34974" name="Group 35">
              <a:extLst>
                <a:ext uri="{FF2B5EF4-FFF2-40B4-BE49-F238E27FC236}">
                  <a16:creationId xmlns:a16="http://schemas.microsoft.com/office/drawing/2014/main" id="{C4E9C627-98EE-513D-D19C-236B3F3660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9" y="3189"/>
              <a:ext cx="155" cy="419"/>
              <a:chOff x="3319" y="2565"/>
              <a:chExt cx="155" cy="419"/>
            </a:xfrm>
          </p:grpSpPr>
          <p:grpSp>
            <p:nvGrpSpPr>
              <p:cNvPr id="34979" name="Group 36">
                <a:extLst>
                  <a:ext uri="{FF2B5EF4-FFF2-40B4-BE49-F238E27FC236}">
                    <a16:creationId xmlns:a16="http://schemas.microsoft.com/office/drawing/2014/main" id="{92FDC862-9811-A50D-FA44-00506AEC0E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0" y="2709"/>
                <a:ext cx="154" cy="275"/>
                <a:chOff x="3320" y="2709"/>
                <a:chExt cx="154" cy="275"/>
              </a:xfrm>
            </p:grpSpPr>
            <p:grpSp>
              <p:nvGrpSpPr>
                <p:cNvPr id="34987" name="Group 37">
                  <a:extLst>
                    <a:ext uri="{FF2B5EF4-FFF2-40B4-BE49-F238E27FC236}">
                      <a16:creationId xmlns:a16="http://schemas.microsoft.com/office/drawing/2014/main" id="{BA05E2C1-E832-266A-8111-AF555E5CEAE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0" y="2716"/>
                  <a:ext cx="99" cy="266"/>
                  <a:chOff x="3320" y="2716"/>
                  <a:chExt cx="99" cy="266"/>
                </a:xfrm>
              </p:grpSpPr>
              <p:sp>
                <p:nvSpPr>
                  <p:cNvPr id="34995" name="Line 38">
                    <a:extLst>
                      <a:ext uri="{FF2B5EF4-FFF2-40B4-BE49-F238E27FC236}">
                        <a16:creationId xmlns:a16="http://schemas.microsoft.com/office/drawing/2014/main" id="{6A128CB3-E074-BD41-BA8E-EE57B5BAA3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717"/>
                    <a:ext cx="35" cy="1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6" name="Line 39">
                    <a:extLst>
                      <a:ext uri="{FF2B5EF4-FFF2-40B4-BE49-F238E27FC236}">
                        <a16:creationId xmlns:a16="http://schemas.microsoft.com/office/drawing/2014/main" id="{A8FD4446-D151-AE2E-2FEA-4130528CF7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8" y="2719"/>
                    <a:ext cx="46" cy="56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7" name="Line 40">
                    <a:extLst>
                      <a:ext uri="{FF2B5EF4-FFF2-40B4-BE49-F238E27FC236}">
                        <a16:creationId xmlns:a16="http://schemas.microsoft.com/office/drawing/2014/main" id="{12AFE77F-8AA6-51FD-834D-455B078C06D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47" y="2775"/>
                    <a:ext cx="62" cy="119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8" name="Line 41">
                    <a:extLst>
                      <a:ext uri="{FF2B5EF4-FFF2-40B4-BE49-F238E27FC236}">
                        <a16:creationId xmlns:a16="http://schemas.microsoft.com/office/drawing/2014/main" id="{9CD4326B-E2B2-29FE-E526-9CA2987C73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0" y="2892"/>
                    <a:ext cx="89" cy="90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9" name="Line 42">
                    <a:extLst>
                      <a:ext uri="{FF2B5EF4-FFF2-40B4-BE49-F238E27FC236}">
                        <a16:creationId xmlns:a16="http://schemas.microsoft.com/office/drawing/2014/main" id="{CDE99358-B4CC-5E24-A706-01637F0384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2" y="2892"/>
                    <a:ext cx="87" cy="90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0" name="Line 43">
                    <a:extLst>
                      <a:ext uri="{FF2B5EF4-FFF2-40B4-BE49-F238E27FC236}">
                        <a16:creationId xmlns:a16="http://schemas.microsoft.com/office/drawing/2014/main" id="{B1156012-9740-FB79-2034-E0074ECF8B9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1" y="2776"/>
                    <a:ext cx="68" cy="1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1" name="Line 44">
                    <a:extLst>
                      <a:ext uri="{FF2B5EF4-FFF2-40B4-BE49-F238E27FC236}">
                        <a16:creationId xmlns:a16="http://schemas.microsoft.com/office/drawing/2014/main" id="{7891558D-4029-6B3F-6D93-3F7DDD1C39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716"/>
                    <a:ext cx="42" cy="63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4988" name="Line 45">
                  <a:extLst>
                    <a:ext uri="{FF2B5EF4-FFF2-40B4-BE49-F238E27FC236}">
                      <a16:creationId xmlns:a16="http://schemas.microsoft.com/office/drawing/2014/main" id="{A0A8BA14-D203-1256-595C-8260A3545D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7" y="2874"/>
                  <a:ext cx="36" cy="11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89" name="Line 46">
                  <a:extLst>
                    <a:ext uri="{FF2B5EF4-FFF2-40B4-BE49-F238E27FC236}">
                      <a16:creationId xmlns:a16="http://schemas.microsoft.com/office/drawing/2014/main" id="{67DB7ACE-00B7-9273-64CE-5D68DA25BD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778"/>
                  <a:ext cx="52" cy="9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90" name="Line 47">
                  <a:extLst>
                    <a:ext uri="{FF2B5EF4-FFF2-40B4-BE49-F238E27FC236}">
                      <a16:creationId xmlns:a16="http://schemas.microsoft.com/office/drawing/2014/main" id="{23471193-C429-2831-D1E8-90900D8CB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2" y="2710"/>
                  <a:ext cx="12" cy="6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91" name="Line 48">
                  <a:extLst>
                    <a:ext uri="{FF2B5EF4-FFF2-40B4-BE49-F238E27FC236}">
                      <a16:creationId xmlns:a16="http://schemas.microsoft.com/office/drawing/2014/main" id="{EB6F2B98-7F34-9A5F-53E2-4689717E7F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6" y="2709"/>
                  <a:ext cx="22" cy="1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92" name="Line 49">
                  <a:extLst>
                    <a:ext uri="{FF2B5EF4-FFF2-40B4-BE49-F238E27FC236}">
                      <a16:creationId xmlns:a16="http://schemas.microsoft.com/office/drawing/2014/main" id="{1CC3DB9F-54EC-8630-8B66-797491558E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7" y="2718"/>
                  <a:ext cx="32" cy="49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93" name="Line 50">
                  <a:extLst>
                    <a:ext uri="{FF2B5EF4-FFF2-40B4-BE49-F238E27FC236}">
                      <a16:creationId xmlns:a16="http://schemas.microsoft.com/office/drawing/2014/main" id="{C6E95A05-A1B6-7B07-EFAD-FFA241103A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2" y="2767"/>
                  <a:ext cx="14" cy="126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94" name="Line 51">
                  <a:extLst>
                    <a:ext uri="{FF2B5EF4-FFF2-40B4-BE49-F238E27FC236}">
                      <a16:creationId xmlns:a16="http://schemas.microsoft.com/office/drawing/2014/main" id="{F7346225-FA49-AFC0-F05A-7EA1C0D256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2" y="2892"/>
                  <a:ext cx="62" cy="59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4980" name="Group 52">
                <a:extLst>
                  <a:ext uri="{FF2B5EF4-FFF2-40B4-BE49-F238E27FC236}">
                    <a16:creationId xmlns:a16="http://schemas.microsoft.com/office/drawing/2014/main" id="{E103A560-015A-1201-B648-AF2F2D562C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9" y="2579"/>
                <a:ext cx="152" cy="403"/>
                <a:chOff x="3319" y="2579"/>
                <a:chExt cx="152" cy="403"/>
              </a:xfrm>
            </p:grpSpPr>
            <p:sp>
              <p:nvSpPr>
                <p:cNvPr id="34982" name="Line 53">
                  <a:extLst>
                    <a:ext uri="{FF2B5EF4-FFF2-40B4-BE49-F238E27FC236}">
                      <a16:creationId xmlns:a16="http://schemas.microsoft.com/office/drawing/2014/main" id="{091B25E9-5280-188B-B24F-2CCE538618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9" y="2579"/>
                  <a:ext cx="59" cy="399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83" name="Line 54">
                  <a:extLst>
                    <a:ext uri="{FF2B5EF4-FFF2-40B4-BE49-F238E27FC236}">
                      <a16:creationId xmlns:a16="http://schemas.microsoft.com/office/drawing/2014/main" id="{2E31913A-6E80-AA54-8B29-2B0359240F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9" y="2589"/>
                  <a:ext cx="38" cy="393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84" name="Line 55">
                  <a:extLst>
                    <a:ext uri="{FF2B5EF4-FFF2-40B4-BE49-F238E27FC236}">
                      <a16:creationId xmlns:a16="http://schemas.microsoft.com/office/drawing/2014/main" id="{83C50208-3EFC-1A63-ADC7-1812CDA5B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8" y="2948"/>
                  <a:ext cx="53" cy="32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85" name="Line 56">
                  <a:extLst>
                    <a:ext uri="{FF2B5EF4-FFF2-40B4-BE49-F238E27FC236}">
                      <a16:creationId xmlns:a16="http://schemas.microsoft.com/office/drawing/2014/main" id="{E4E5A403-A1C4-C599-5516-DDBFECE6B6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87" y="2587"/>
                  <a:ext cx="83" cy="364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86" name="Line 57">
                  <a:extLst>
                    <a:ext uri="{FF2B5EF4-FFF2-40B4-BE49-F238E27FC236}">
                      <a16:creationId xmlns:a16="http://schemas.microsoft.com/office/drawing/2014/main" id="{FD81CDBF-67A7-7175-5C42-EF317BDEE7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9" y="2979"/>
                  <a:ext cx="100" cy="2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981" name="Oval 58">
                <a:extLst>
                  <a:ext uri="{FF2B5EF4-FFF2-40B4-BE49-F238E27FC236}">
                    <a16:creationId xmlns:a16="http://schemas.microsoft.com/office/drawing/2014/main" id="{E0B5A0F8-4FAD-735F-3A08-EF51F6DB6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3" y="2565"/>
                <a:ext cx="43" cy="4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o-RO" altLang="ro-RO" sz="2400"/>
              </a:p>
            </p:txBody>
          </p:sp>
        </p:grpSp>
        <p:grpSp>
          <p:nvGrpSpPr>
            <p:cNvPr id="34975" name="Group 59">
              <a:extLst>
                <a:ext uri="{FF2B5EF4-FFF2-40B4-BE49-F238E27FC236}">
                  <a16:creationId xmlns:a16="http://schemas.microsoft.com/office/drawing/2014/main" id="{0DBFA9F3-62E7-6445-0FA6-450E088482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880"/>
              <a:ext cx="593" cy="591"/>
              <a:chOff x="129" y="2935"/>
              <a:chExt cx="593" cy="591"/>
            </a:xfrm>
          </p:grpSpPr>
          <p:sp>
            <p:nvSpPr>
              <p:cNvPr id="34976" name="Arc 60">
                <a:extLst>
                  <a:ext uri="{FF2B5EF4-FFF2-40B4-BE49-F238E27FC236}">
                    <a16:creationId xmlns:a16="http://schemas.microsoft.com/office/drawing/2014/main" id="{4E09EAC6-12CC-1E45-9EEF-A3EA6B8F3942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130" y="2934"/>
                <a:ext cx="591" cy="593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0289" y="41374"/>
                    </a:moveTo>
                    <a:cubicBezTo>
                      <a:pt x="27550" y="42578"/>
                      <a:pt x="24591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0289" y="41374"/>
                    </a:moveTo>
                    <a:cubicBezTo>
                      <a:pt x="27550" y="42578"/>
                      <a:pt x="24591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0289" y="41374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77" name="Arc 61">
                <a:extLst>
                  <a:ext uri="{FF2B5EF4-FFF2-40B4-BE49-F238E27FC236}">
                    <a16:creationId xmlns:a16="http://schemas.microsoft.com/office/drawing/2014/main" id="{80D2689F-5446-386E-A40D-849BAA94F06A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249" y="3063"/>
                <a:ext cx="336" cy="353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3626" y="39542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78" name="Arc 62">
                <a:extLst>
                  <a:ext uri="{FF2B5EF4-FFF2-40B4-BE49-F238E27FC236}">
                    <a16:creationId xmlns:a16="http://schemas.microsoft.com/office/drawing/2014/main" id="{A0DE02F0-9060-4435-DF80-61AD06C2A31A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336" y="3168"/>
                <a:ext cx="192" cy="19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3626" y="39542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4851" name="Group 63">
            <a:extLst>
              <a:ext uri="{FF2B5EF4-FFF2-40B4-BE49-F238E27FC236}">
                <a16:creationId xmlns:a16="http://schemas.microsoft.com/office/drawing/2014/main" id="{065DD063-6ECC-AF2E-60C6-B3A1415D8531}"/>
              </a:ext>
            </a:extLst>
          </p:cNvPr>
          <p:cNvGrpSpPr>
            <a:grpSpLocks/>
          </p:cNvGrpSpPr>
          <p:nvPr/>
        </p:nvGrpSpPr>
        <p:grpSpPr bwMode="auto">
          <a:xfrm>
            <a:off x="4953000" y="3886200"/>
            <a:ext cx="941388" cy="1155700"/>
            <a:chOff x="1392" y="2880"/>
            <a:chExt cx="593" cy="728"/>
          </a:xfrm>
        </p:grpSpPr>
        <p:grpSp>
          <p:nvGrpSpPr>
            <p:cNvPr id="34946" name="Group 64">
              <a:extLst>
                <a:ext uri="{FF2B5EF4-FFF2-40B4-BE49-F238E27FC236}">
                  <a16:creationId xmlns:a16="http://schemas.microsoft.com/office/drawing/2014/main" id="{4AF97C46-5872-E3D5-2D8F-7D83045616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9" y="3189"/>
              <a:ext cx="155" cy="419"/>
              <a:chOff x="3319" y="2565"/>
              <a:chExt cx="155" cy="419"/>
            </a:xfrm>
          </p:grpSpPr>
          <p:grpSp>
            <p:nvGrpSpPr>
              <p:cNvPr id="34951" name="Group 65">
                <a:extLst>
                  <a:ext uri="{FF2B5EF4-FFF2-40B4-BE49-F238E27FC236}">
                    <a16:creationId xmlns:a16="http://schemas.microsoft.com/office/drawing/2014/main" id="{CE4CEF7D-F178-6AAA-AFBD-ADECE162E2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0" y="2709"/>
                <a:ext cx="154" cy="275"/>
                <a:chOff x="3320" y="2709"/>
                <a:chExt cx="154" cy="275"/>
              </a:xfrm>
            </p:grpSpPr>
            <p:grpSp>
              <p:nvGrpSpPr>
                <p:cNvPr id="34959" name="Group 66">
                  <a:extLst>
                    <a:ext uri="{FF2B5EF4-FFF2-40B4-BE49-F238E27FC236}">
                      <a16:creationId xmlns:a16="http://schemas.microsoft.com/office/drawing/2014/main" id="{C8E9E1D7-7341-DE20-67F6-9811194548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0" y="2716"/>
                  <a:ext cx="99" cy="266"/>
                  <a:chOff x="3320" y="2716"/>
                  <a:chExt cx="99" cy="266"/>
                </a:xfrm>
              </p:grpSpPr>
              <p:sp>
                <p:nvSpPr>
                  <p:cNvPr id="34967" name="Line 67">
                    <a:extLst>
                      <a:ext uri="{FF2B5EF4-FFF2-40B4-BE49-F238E27FC236}">
                        <a16:creationId xmlns:a16="http://schemas.microsoft.com/office/drawing/2014/main" id="{3522CEF0-CFAC-F8A7-3B28-FD206F74791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717"/>
                    <a:ext cx="35" cy="1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8" name="Line 68">
                    <a:extLst>
                      <a:ext uri="{FF2B5EF4-FFF2-40B4-BE49-F238E27FC236}">
                        <a16:creationId xmlns:a16="http://schemas.microsoft.com/office/drawing/2014/main" id="{0C996D05-DBAC-5400-A741-A08AFFC09B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8" y="2719"/>
                    <a:ext cx="46" cy="56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9" name="Line 69">
                    <a:extLst>
                      <a:ext uri="{FF2B5EF4-FFF2-40B4-BE49-F238E27FC236}">
                        <a16:creationId xmlns:a16="http://schemas.microsoft.com/office/drawing/2014/main" id="{9C9C89E7-B734-B192-2C53-4574FA49B40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47" y="2775"/>
                    <a:ext cx="62" cy="119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0" name="Line 70">
                    <a:extLst>
                      <a:ext uri="{FF2B5EF4-FFF2-40B4-BE49-F238E27FC236}">
                        <a16:creationId xmlns:a16="http://schemas.microsoft.com/office/drawing/2014/main" id="{2D410235-4640-3621-5D0A-294DE4055B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0" y="2892"/>
                    <a:ext cx="89" cy="90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1" name="Line 71">
                    <a:extLst>
                      <a:ext uri="{FF2B5EF4-FFF2-40B4-BE49-F238E27FC236}">
                        <a16:creationId xmlns:a16="http://schemas.microsoft.com/office/drawing/2014/main" id="{91C4AFC4-098C-03F7-3C81-00483A26A7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2" y="2892"/>
                    <a:ext cx="87" cy="90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2" name="Line 72">
                    <a:extLst>
                      <a:ext uri="{FF2B5EF4-FFF2-40B4-BE49-F238E27FC236}">
                        <a16:creationId xmlns:a16="http://schemas.microsoft.com/office/drawing/2014/main" id="{BF930549-408F-22D9-6A01-0891403400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1" y="2776"/>
                    <a:ext cx="68" cy="1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3" name="Line 73">
                    <a:extLst>
                      <a:ext uri="{FF2B5EF4-FFF2-40B4-BE49-F238E27FC236}">
                        <a16:creationId xmlns:a16="http://schemas.microsoft.com/office/drawing/2014/main" id="{E66A88E0-A3BA-3244-C454-B68240364B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716"/>
                    <a:ext cx="42" cy="63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4960" name="Line 74">
                  <a:extLst>
                    <a:ext uri="{FF2B5EF4-FFF2-40B4-BE49-F238E27FC236}">
                      <a16:creationId xmlns:a16="http://schemas.microsoft.com/office/drawing/2014/main" id="{0038D46E-4013-B1EA-98C3-C393A134F9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7" y="2874"/>
                  <a:ext cx="36" cy="11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61" name="Line 75">
                  <a:extLst>
                    <a:ext uri="{FF2B5EF4-FFF2-40B4-BE49-F238E27FC236}">
                      <a16:creationId xmlns:a16="http://schemas.microsoft.com/office/drawing/2014/main" id="{69132A92-1C34-0C9E-FD0C-73DEB4E59F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778"/>
                  <a:ext cx="52" cy="9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62" name="Line 76">
                  <a:extLst>
                    <a:ext uri="{FF2B5EF4-FFF2-40B4-BE49-F238E27FC236}">
                      <a16:creationId xmlns:a16="http://schemas.microsoft.com/office/drawing/2014/main" id="{71909BE0-29DE-2976-1847-547A0551F2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2" y="2710"/>
                  <a:ext cx="12" cy="6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63" name="Line 77">
                  <a:extLst>
                    <a:ext uri="{FF2B5EF4-FFF2-40B4-BE49-F238E27FC236}">
                      <a16:creationId xmlns:a16="http://schemas.microsoft.com/office/drawing/2014/main" id="{BA50DFCC-0EE2-CB83-C44E-57FB73C33B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6" y="2709"/>
                  <a:ext cx="22" cy="1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64" name="Line 78">
                  <a:extLst>
                    <a:ext uri="{FF2B5EF4-FFF2-40B4-BE49-F238E27FC236}">
                      <a16:creationId xmlns:a16="http://schemas.microsoft.com/office/drawing/2014/main" id="{B4B1E370-C0D7-751C-3CED-F83F200CD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7" y="2718"/>
                  <a:ext cx="32" cy="49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65" name="Line 79">
                  <a:extLst>
                    <a:ext uri="{FF2B5EF4-FFF2-40B4-BE49-F238E27FC236}">
                      <a16:creationId xmlns:a16="http://schemas.microsoft.com/office/drawing/2014/main" id="{582EEAF5-A53F-36DE-F1AF-DEF34E56CB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2" y="2767"/>
                  <a:ext cx="14" cy="126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66" name="Line 80">
                  <a:extLst>
                    <a:ext uri="{FF2B5EF4-FFF2-40B4-BE49-F238E27FC236}">
                      <a16:creationId xmlns:a16="http://schemas.microsoft.com/office/drawing/2014/main" id="{15F553FC-6062-6278-1E75-2716E2138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2" y="2892"/>
                  <a:ext cx="62" cy="59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4952" name="Group 81">
                <a:extLst>
                  <a:ext uri="{FF2B5EF4-FFF2-40B4-BE49-F238E27FC236}">
                    <a16:creationId xmlns:a16="http://schemas.microsoft.com/office/drawing/2014/main" id="{10F38D66-A18F-4CF5-84E1-C0281ABF8C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9" y="2579"/>
                <a:ext cx="152" cy="403"/>
                <a:chOff x="3319" y="2579"/>
                <a:chExt cx="152" cy="403"/>
              </a:xfrm>
            </p:grpSpPr>
            <p:sp>
              <p:nvSpPr>
                <p:cNvPr id="34954" name="Line 82">
                  <a:extLst>
                    <a:ext uri="{FF2B5EF4-FFF2-40B4-BE49-F238E27FC236}">
                      <a16:creationId xmlns:a16="http://schemas.microsoft.com/office/drawing/2014/main" id="{BB29DE43-5985-C00E-756E-1D26742BDE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9" y="2579"/>
                  <a:ext cx="59" cy="399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55" name="Line 83">
                  <a:extLst>
                    <a:ext uri="{FF2B5EF4-FFF2-40B4-BE49-F238E27FC236}">
                      <a16:creationId xmlns:a16="http://schemas.microsoft.com/office/drawing/2014/main" id="{24E77660-0CFC-0B9F-305B-A9A03A668D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9" y="2589"/>
                  <a:ext cx="38" cy="393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56" name="Line 84">
                  <a:extLst>
                    <a:ext uri="{FF2B5EF4-FFF2-40B4-BE49-F238E27FC236}">
                      <a16:creationId xmlns:a16="http://schemas.microsoft.com/office/drawing/2014/main" id="{2B66D4BB-3411-D916-3C95-9F6FF82283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8" y="2948"/>
                  <a:ext cx="53" cy="32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57" name="Line 85">
                  <a:extLst>
                    <a:ext uri="{FF2B5EF4-FFF2-40B4-BE49-F238E27FC236}">
                      <a16:creationId xmlns:a16="http://schemas.microsoft.com/office/drawing/2014/main" id="{0D324A70-FE10-9D9A-98A3-CFFD5BDA99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87" y="2587"/>
                  <a:ext cx="83" cy="364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58" name="Line 86">
                  <a:extLst>
                    <a:ext uri="{FF2B5EF4-FFF2-40B4-BE49-F238E27FC236}">
                      <a16:creationId xmlns:a16="http://schemas.microsoft.com/office/drawing/2014/main" id="{D113C977-4FF3-FDD3-05EA-501B43C1CB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9" y="2979"/>
                  <a:ext cx="100" cy="2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953" name="Oval 87">
                <a:extLst>
                  <a:ext uri="{FF2B5EF4-FFF2-40B4-BE49-F238E27FC236}">
                    <a16:creationId xmlns:a16="http://schemas.microsoft.com/office/drawing/2014/main" id="{088DCA35-2810-3218-3EB9-B8E34CA339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3" y="2565"/>
                <a:ext cx="43" cy="4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o-RO" altLang="ro-RO" sz="2400"/>
              </a:p>
            </p:txBody>
          </p:sp>
        </p:grpSp>
        <p:grpSp>
          <p:nvGrpSpPr>
            <p:cNvPr id="34947" name="Group 88">
              <a:extLst>
                <a:ext uri="{FF2B5EF4-FFF2-40B4-BE49-F238E27FC236}">
                  <a16:creationId xmlns:a16="http://schemas.microsoft.com/office/drawing/2014/main" id="{559D8373-E42A-0183-C9BC-C5023D4DBA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880"/>
              <a:ext cx="593" cy="591"/>
              <a:chOff x="129" y="2935"/>
              <a:chExt cx="593" cy="591"/>
            </a:xfrm>
          </p:grpSpPr>
          <p:sp>
            <p:nvSpPr>
              <p:cNvPr id="34948" name="Arc 89">
                <a:extLst>
                  <a:ext uri="{FF2B5EF4-FFF2-40B4-BE49-F238E27FC236}">
                    <a16:creationId xmlns:a16="http://schemas.microsoft.com/office/drawing/2014/main" id="{B989ABB2-7C08-BFC2-B36A-D1346AD9AC7A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130" y="2934"/>
                <a:ext cx="591" cy="593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0289" y="41374"/>
                    </a:moveTo>
                    <a:cubicBezTo>
                      <a:pt x="27550" y="42578"/>
                      <a:pt x="24591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0289" y="41374"/>
                    </a:moveTo>
                    <a:cubicBezTo>
                      <a:pt x="27550" y="42578"/>
                      <a:pt x="24591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0289" y="41374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49" name="Arc 90">
                <a:extLst>
                  <a:ext uri="{FF2B5EF4-FFF2-40B4-BE49-F238E27FC236}">
                    <a16:creationId xmlns:a16="http://schemas.microsoft.com/office/drawing/2014/main" id="{5EBF8DB8-4718-7BFB-2D9A-2F628172E69A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249" y="3063"/>
                <a:ext cx="336" cy="353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3626" y="39542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50" name="Arc 91">
                <a:extLst>
                  <a:ext uri="{FF2B5EF4-FFF2-40B4-BE49-F238E27FC236}">
                    <a16:creationId xmlns:a16="http://schemas.microsoft.com/office/drawing/2014/main" id="{9D5DB06E-D60E-3F9F-457E-8487099C4206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336" y="3168"/>
                <a:ext cx="192" cy="19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3626" y="39542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4852" name="Group 92">
            <a:extLst>
              <a:ext uri="{FF2B5EF4-FFF2-40B4-BE49-F238E27FC236}">
                <a16:creationId xmlns:a16="http://schemas.microsoft.com/office/drawing/2014/main" id="{D7DD9711-5559-27D5-922F-8928B65FB14E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3886200"/>
            <a:ext cx="941388" cy="1155700"/>
            <a:chOff x="1392" y="2880"/>
            <a:chExt cx="593" cy="728"/>
          </a:xfrm>
        </p:grpSpPr>
        <p:grpSp>
          <p:nvGrpSpPr>
            <p:cNvPr id="34918" name="Group 93">
              <a:extLst>
                <a:ext uri="{FF2B5EF4-FFF2-40B4-BE49-F238E27FC236}">
                  <a16:creationId xmlns:a16="http://schemas.microsoft.com/office/drawing/2014/main" id="{F754AF7F-8EA8-CF8B-6500-80493B4086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9" y="3189"/>
              <a:ext cx="155" cy="419"/>
              <a:chOff x="3319" y="2565"/>
              <a:chExt cx="155" cy="419"/>
            </a:xfrm>
          </p:grpSpPr>
          <p:grpSp>
            <p:nvGrpSpPr>
              <p:cNvPr id="34923" name="Group 94">
                <a:extLst>
                  <a:ext uri="{FF2B5EF4-FFF2-40B4-BE49-F238E27FC236}">
                    <a16:creationId xmlns:a16="http://schemas.microsoft.com/office/drawing/2014/main" id="{F72762D1-2D7C-FC31-4292-B2794DF9B06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0" y="2709"/>
                <a:ext cx="154" cy="275"/>
                <a:chOff x="3320" y="2709"/>
                <a:chExt cx="154" cy="275"/>
              </a:xfrm>
            </p:grpSpPr>
            <p:grpSp>
              <p:nvGrpSpPr>
                <p:cNvPr id="34931" name="Group 95">
                  <a:extLst>
                    <a:ext uri="{FF2B5EF4-FFF2-40B4-BE49-F238E27FC236}">
                      <a16:creationId xmlns:a16="http://schemas.microsoft.com/office/drawing/2014/main" id="{7CF42215-58A5-4609-E9A5-BDC269B01B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0" y="2716"/>
                  <a:ext cx="99" cy="266"/>
                  <a:chOff x="3320" y="2716"/>
                  <a:chExt cx="99" cy="266"/>
                </a:xfrm>
              </p:grpSpPr>
              <p:sp>
                <p:nvSpPr>
                  <p:cNvPr id="34939" name="Line 96">
                    <a:extLst>
                      <a:ext uri="{FF2B5EF4-FFF2-40B4-BE49-F238E27FC236}">
                        <a16:creationId xmlns:a16="http://schemas.microsoft.com/office/drawing/2014/main" id="{E15C26B4-0013-273B-C6C0-C2C0BF70159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717"/>
                    <a:ext cx="35" cy="1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0" name="Line 97">
                    <a:extLst>
                      <a:ext uri="{FF2B5EF4-FFF2-40B4-BE49-F238E27FC236}">
                        <a16:creationId xmlns:a16="http://schemas.microsoft.com/office/drawing/2014/main" id="{FB64B4B6-194F-26CA-8238-5717223889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8" y="2719"/>
                    <a:ext cx="46" cy="56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1" name="Line 98">
                    <a:extLst>
                      <a:ext uri="{FF2B5EF4-FFF2-40B4-BE49-F238E27FC236}">
                        <a16:creationId xmlns:a16="http://schemas.microsoft.com/office/drawing/2014/main" id="{656368E9-F602-64BB-6834-DEB8A3CE3E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47" y="2775"/>
                    <a:ext cx="62" cy="119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2" name="Line 99">
                    <a:extLst>
                      <a:ext uri="{FF2B5EF4-FFF2-40B4-BE49-F238E27FC236}">
                        <a16:creationId xmlns:a16="http://schemas.microsoft.com/office/drawing/2014/main" id="{E09C9F94-47C0-00F0-E667-B1B885C61C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0" y="2892"/>
                    <a:ext cx="89" cy="90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3" name="Line 100">
                    <a:extLst>
                      <a:ext uri="{FF2B5EF4-FFF2-40B4-BE49-F238E27FC236}">
                        <a16:creationId xmlns:a16="http://schemas.microsoft.com/office/drawing/2014/main" id="{612233F1-7C8E-D6E6-35BA-F7531BCA25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2" y="2892"/>
                    <a:ext cx="87" cy="90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4" name="Line 101">
                    <a:extLst>
                      <a:ext uri="{FF2B5EF4-FFF2-40B4-BE49-F238E27FC236}">
                        <a16:creationId xmlns:a16="http://schemas.microsoft.com/office/drawing/2014/main" id="{60BB4921-545E-0601-DDAC-9D775A6BED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1" y="2776"/>
                    <a:ext cx="68" cy="1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5" name="Line 102">
                    <a:extLst>
                      <a:ext uri="{FF2B5EF4-FFF2-40B4-BE49-F238E27FC236}">
                        <a16:creationId xmlns:a16="http://schemas.microsoft.com/office/drawing/2014/main" id="{3580A304-E118-36F8-CA64-34AB5A5694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716"/>
                    <a:ext cx="42" cy="63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4932" name="Line 103">
                  <a:extLst>
                    <a:ext uri="{FF2B5EF4-FFF2-40B4-BE49-F238E27FC236}">
                      <a16:creationId xmlns:a16="http://schemas.microsoft.com/office/drawing/2014/main" id="{B7E2A2CE-420B-C38E-96DC-17C3288D09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7" y="2874"/>
                  <a:ext cx="36" cy="11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33" name="Line 104">
                  <a:extLst>
                    <a:ext uri="{FF2B5EF4-FFF2-40B4-BE49-F238E27FC236}">
                      <a16:creationId xmlns:a16="http://schemas.microsoft.com/office/drawing/2014/main" id="{F065527C-04C9-500F-E677-87D929A07B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778"/>
                  <a:ext cx="52" cy="9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34" name="Line 105">
                  <a:extLst>
                    <a:ext uri="{FF2B5EF4-FFF2-40B4-BE49-F238E27FC236}">
                      <a16:creationId xmlns:a16="http://schemas.microsoft.com/office/drawing/2014/main" id="{46D45C2A-2E65-505C-3C82-C3AD760771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2" y="2710"/>
                  <a:ext cx="12" cy="6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35" name="Line 106">
                  <a:extLst>
                    <a:ext uri="{FF2B5EF4-FFF2-40B4-BE49-F238E27FC236}">
                      <a16:creationId xmlns:a16="http://schemas.microsoft.com/office/drawing/2014/main" id="{2E02EB5D-E5AA-7ADA-A842-652FC74379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6" y="2709"/>
                  <a:ext cx="22" cy="1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36" name="Line 107">
                  <a:extLst>
                    <a:ext uri="{FF2B5EF4-FFF2-40B4-BE49-F238E27FC236}">
                      <a16:creationId xmlns:a16="http://schemas.microsoft.com/office/drawing/2014/main" id="{5B05B1BA-9CD6-8909-F62D-10CA9CCC44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7" y="2718"/>
                  <a:ext cx="32" cy="49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37" name="Line 108">
                  <a:extLst>
                    <a:ext uri="{FF2B5EF4-FFF2-40B4-BE49-F238E27FC236}">
                      <a16:creationId xmlns:a16="http://schemas.microsoft.com/office/drawing/2014/main" id="{2A6F22E1-0E34-2A3C-6171-26394C9D64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2" y="2767"/>
                  <a:ext cx="14" cy="126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38" name="Line 109">
                  <a:extLst>
                    <a:ext uri="{FF2B5EF4-FFF2-40B4-BE49-F238E27FC236}">
                      <a16:creationId xmlns:a16="http://schemas.microsoft.com/office/drawing/2014/main" id="{14AEB5E4-3B55-B47B-152E-1ACDC0C5B6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2" y="2892"/>
                  <a:ext cx="62" cy="59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4924" name="Group 110">
                <a:extLst>
                  <a:ext uri="{FF2B5EF4-FFF2-40B4-BE49-F238E27FC236}">
                    <a16:creationId xmlns:a16="http://schemas.microsoft.com/office/drawing/2014/main" id="{8164D5AD-9085-FC2E-E537-03BD46B34E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9" y="2579"/>
                <a:ext cx="152" cy="403"/>
                <a:chOff x="3319" y="2579"/>
                <a:chExt cx="152" cy="403"/>
              </a:xfrm>
            </p:grpSpPr>
            <p:sp>
              <p:nvSpPr>
                <p:cNvPr id="34926" name="Line 111">
                  <a:extLst>
                    <a:ext uri="{FF2B5EF4-FFF2-40B4-BE49-F238E27FC236}">
                      <a16:creationId xmlns:a16="http://schemas.microsoft.com/office/drawing/2014/main" id="{2CA54F9B-67D7-C751-429C-398B9AF943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9" y="2579"/>
                  <a:ext cx="59" cy="399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27" name="Line 112">
                  <a:extLst>
                    <a:ext uri="{FF2B5EF4-FFF2-40B4-BE49-F238E27FC236}">
                      <a16:creationId xmlns:a16="http://schemas.microsoft.com/office/drawing/2014/main" id="{5BE5427E-C039-5044-3517-6CFB456A31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9" y="2589"/>
                  <a:ext cx="38" cy="393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28" name="Line 113">
                  <a:extLst>
                    <a:ext uri="{FF2B5EF4-FFF2-40B4-BE49-F238E27FC236}">
                      <a16:creationId xmlns:a16="http://schemas.microsoft.com/office/drawing/2014/main" id="{22C44A32-C6AC-0AB4-438B-D400081774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8" y="2948"/>
                  <a:ext cx="53" cy="32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29" name="Line 114">
                  <a:extLst>
                    <a:ext uri="{FF2B5EF4-FFF2-40B4-BE49-F238E27FC236}">
                      <a16:creationId xmlns:a16="http://schemas.microsoft.com/office/drawing/2014/main" id="{EA3C74EA-966B-2C7F-08C0-E101385FBA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87" y="2587"/>
                  <a:ext cx="83" cy="364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30" name="Line 115">
                  <a:extLst>
                    <a:ext uri="{FF2B5EF4-FFF2-40B4-BE49-F238E27FC236}">
                      <a16:creationId xmlns:a16="http://schemas.microsoft.com/office/drawing/2014/main" id="{818C345E-11DD-3BC6-C644-BC3DF6281B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9" y="2979"/>
                  <a:ext cx="100" cy="2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925" name="Oval 116">
                <a:extLst>
                  <a:ext uri="{FF2B5EF4-FFF2-40B4-BE49-F238E27FC236}">
                    <a16:creationId xmlns:a16="http://schemas.microsoft.com/office/drawing/2014/main" id="{CF945AF2-4FC5-761F-CD3D-F9EB8F28D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3" y="2565"/>
                <a:ext cx="43" cy="4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o-RO" altLang="ro-RO" sz="2400"/>
              </a:p>
            </p:txBody>
          </p:sp>
        </p:grpSp>
        <p:grpSp>
          <p:nvGrpSpPr>
            <p:cNvPr id="34919" name="Group 117">
              <a:extLst>
                <a:ext uri="{FF2B5EF4-FFF2-40B4-BE49-F238E27FC236}">
                  <a16:creationId xmlns:a16="http://schemas.microsoft.com/office/drawing/2014/main" id="{A84E89F6-E8EE-0409-78BC-599FA9B2B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880"/>
              <a:ext cx="593" cy="591"/>
              <a:chOff x="129" y="2935"/>
              <a:chExt cx="593" cy="591"/>
            </a:xfrm>
          </p:grpSpPr>
          <p:sp>
            <p:nvSpPr>
              <p:cNvPr id="34920" name="Arc 118">
                <a:extLst>
                  <a:ext uri="{FF2B5EF4-FFF2-40B4-BE49-F238E27FC236}">
                    <a16:creationId xmlns:a16="http://schemas.microsoft.com/office/drawing/2014/main" id="{B5D99EB4-7EF4-2255-9933-3E9DF89C750C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130" y="2934"/>
                <a:ext cx="591" cy="593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0289" y="41374"/>
                    </a:moveTo>
                    <a:cubicBezTo>
                      <a:pt x="27550" y="42578"/>
                      <a:pt x="24591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0289" y="41374"/>
                    </a:moveTo>
                    <a:cubicBezTo>
                      <a:pt x="27550" y="42578"/>
                      <a:pt x="24591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0289" y="41374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1" name="Arc 119">
                <a:extLst>
                  <a:ext uri="{FF2B5EF4-FFF2-40B4-BE49-F238E27FC236}">
                    <a16:creationId xmlns:a16="http://schemas.microsoft.com/office/drawing/2014/main" id="{45FD57F6-8C6F-D5C1-213A-C0CDEB2A4CB3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249" y="3063"/>
                <a:ext cx="336" cy="353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3626" y="39542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922" name="Arc 120">
                <a:extLst>
                  <a:ext uri="{FF2B5EF4-FFF2-40B4-BE49-F238E27FC236}">
                    <a16:creationId xmlns:a16="http://schemas.microsoft.com/office/drawing/2014/main" id="{04E28795-7AF8-B2ED-B59E-C6C2EE395421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336" y="3168"/>
                <a:ext cx="192" cy="19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3626" y="39542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4853" name="Group 121">
            <a:extLst>
              <a:ext uri="{FF2B5EF4-FFF2-40B4-BE49-F238E27FC236}">
                <a16:creationId xmlns:a16="http://schemas.microsoft.com/office/drawing/2014/main" id="{2CB5A36B-11DE-D8B4-4A9B-9B1455722653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4648200"/>
            <a:ext cx="941388" cy="1155700"/>
            <a:chOff x="1392" y="2880"/>
            <a:chExt cx="593" cy="728"/>
          </a:xfrm>
        </p:grpSpPr>
        <p:grpSp>
          <p:nvGrpSpPr>
            <p:cNvPr id="34890" name="Group 122">
              <a:extLst>
                <a:ext uri="{FF2B5EF4-FFF2-40B4-BE49-F238E27FC236}">
                  <a16:creationId xmlns:a16="http://schemas.microsoft.com/office/drawing/2014/main" id="{724A598F-C15B-775C-E7E0-3B53936D607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9" y="3189"/>
              <a:ext cx="155" cy="419"/>
              <a:chOff x="3319" y="2565"/>
              <a:chExt cx="155" cy="419"/>
            </a:xfrm>
          </p:grpSpPr>
          <p:grpSp>
            <p:nvGrpSpPr>
              <p:cNvPr id="34895" name="Group 123">
                <a:extLst>
                  <a:ext uri="{FF2B5EF4-FFF2-40B4-BE49-F238E27FC236}">
                    <a16:creationId xmlns:a16="http://schemas.microsoft.com/office/drawing/2014/main" id="{AAE5476F-73CA-EBF1-C51F-5A913880F3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0" y="2709"/>
                <a:ext cx="154" cy="275"/>
                <a:chOff x="3320" y="2709"/>
                <a:chExt cx="154" cy="275"/>
              </a:xfrm>
            </p:grpSpPr>
            <p:grpSp>
              <p:nvGrpSpPr>
                <p:cNvPr id="34903" name="Group 124">
                  <a:extLst>
                    <a:ext uri="{FF2B5EF4-FFF2-40B4-BE49-F238E27FC236}">
                      <a16:creationId xmlns:a16="http://schemas.microsoft.com/office/drawing/2014/main" id="{9BE78D8C-9706-75C2-1414-9E8D44D3AF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0" y="2716"/>
                  <a:ext cx="99" cy="266"/>
                  <a:chOff x="3320" y="2716"/>
                  <a:chExt cx="99" cy="266"/>
                </a:xfrm>
              </p:grpSpPr>
              <p:sp>
                <p:nvSpPr>
                  <p:cNvPr id="34911" name="Line 125">
                    <a:extLst>
                      <a:ext uri="{FF2B5EF4-FFF2-40B4-BE49-F238E27FC236}">
                        <a16:creationId xmlns:a16="http://schemas.microsoft.com/office/drawing/2014/main" id="{4B3EFB4E-2456-E93A-CAFE-1D416EB280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717"/>
                    <a:ext cx="35" cy="1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2" name="Line 126">
                    <a:extLst>
                      <a:ext uri="{FF2B5EF4-FFF2-40B4-BE49-F238E27FC236}">
                        <a16:creationId xmlns:a16="http://schemas.microsoft.com/office/drawing/2014/main" id="{0F7524DD-7F4B-1C82-C2E5-120EADEA0A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8" y="2719"/>
                    <a:ext cx="46" cy="56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3" name="Line 127">
                    <a:extLst>
                      <a:ext uri="{FF2B5EF4-FFF2-40B4-BE49-F238E27FC236}">
                        <a16:creationId xmlns:a16="http://schemas.microsoft.com/office/drawing/2014/main" id="{5BBEC337-DE48-EBC4-E7C1-FA3250FCDF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47" y="2775"/>
                    <a:ext cx="62" cy="119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4" name="Line 128">
                    <a:extLst>
                      <a:ext uri="{FF2B5EF4-FFF2-40B4-BE49-F238E27FC236}">
                        <a16:creationId xmlns:a16="http://schemas.microsoft.com/office/drawing/2014/main" id="{F0D63FB4-C659-CC27-440A-9BEFD240B2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0" y="2892"/>
                    <a:ext cx="89" cy="90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5" name="Line 129">
                    <a:extLst>
                      <a:ext uri="{FF2B5EF4-FFF2-40B4-BE49-F238E27FC236}">
                        <a16:creationId xmlns:a16="http://schemas.microsoft.com/office/drawing/2014/main" id="{6A02544D-054E-9EC5-E89E-3C14862E9E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2" y="2892"/>
                    <a:ext cx="87" cy="90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6" name="Line 130">
                    <a:extLst>
                      <a:ext uri="{FF2B5EF4-FFF2-40B4-BE49-F238E27FC236}">
                        <a16:creationId xmlns:a16="http://schemas.microsoft.com/office/drawing/2014/main" id="{7718CDC6-854A-CD0B-771F-772E516C355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1" y="2776"/>
                    <a:ext cx="68" cy="1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7" name="Line 131">
                    <a:extLst>
                      <a:ext uri="{FF2B5EF4-FFF2-40B4-BE49-F238E27FC236}">
                        <a16:creationId xmlns:a16="http://schemas.microsoft.com/office/drawing/2014/main" id="{29D71224-7C79-8047-04B0-607673A2316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716"/>
                    <a:ext cx="42" cy="63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4904" name="Line 132">
                  <a:extLst>
                    <a:ext uri="{FF2B5EF4-FFF2-40B4-BE49-F238E27FC236}">
                      <a16:creationId xmlns:a16="http://schemas.microsoft.com/office/drawing/2014/main" id="{1527D6DA-7137-4C38-2E15-A158F30D56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7" y="2874"/>
                  <a:ext cx="36" cy="11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05" name="Line 133">
                  <a:extLst>
                    <a:ext uri="{FF2B5EF4-FFF2-40B4-BE49-F238E27FC236}">
                      <a16:creationId xmlns:a16="http://schemas.microsoft.com/office/drawing/2014/main" id="{94F8FEA4-56BF-5420-BBC4-0B58A65C48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778"/>
                  <a:ext cx="52" cy="9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06" name="Line 134">
                  <a:extLst>
                    <a:ext uri="{FF2B5EF4-FFF2-40B4-BE49-F238E27FC236}">
                      <a16:creationId xmlns:a16="http://schemas.microsoft.com/office/drawing/2014/main" id="{8DBE8149-B1F3-ECB0-DC2C-91A0BB18E8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2" y="2710"/>
                  <a:ext cx="12" cy="6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07" name="Line 135">
                  <a:extLst>
                    <a:ext uri="{FF2B5EF4-FFF2-40B4-BE49-F238E27FC236}">
                      <a16:creationId xmlns:a16="http://schemas.microsoft.com/office/drawing/2014/main" id="{A872803D-22DF-09B2-D5EB-7400989DE0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6" y="2709"/>
                  <a:ext cx="22" cy="1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08" name="Line 136">
                  <a:extLst>
                    <a:ext uri="{FF2B5EF4-FFF2-40B4-BE49-F238E27FC236}">
                      <a16:creationId xmlns:a16="http://schemas.microsoft.com/office/drawing/2014/main" id="{703C63C6-1617-B7A9-0AE9-C7CADE5B2D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7" y="2718"/>
                  <a:ext cx="32" cy="49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09" name="Line 137">
                  <a:extLst>
                    <a:ext uri="{FF2B5EF4-FFF2-40B4-BE49-F238E27FC236}">
                      <a16:creationId xmlns:a16="http://schemas.microsoft.com/office/drawing/2014/main" id="{76AF420F-3EEC-B4E7-4134-934FD6D861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2" y="2767"/>
                  <a:ext cx="14" cy="126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10" name="Line 138">
                  <a:extLst>
                    <a:ext uri="{FF2B5EF4-FFF2-40B4-BE49-F238E27FC236}">
                      <a16:creationId xmlns:a16="http://schemas.microsoft.com/office/drawing/2014/main" id="{572FC5C3-4D18-18FC-CE21-90720620BA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2" y="2892"/>
                  <a:ext cx="62" cy="59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4896" name="Group 139">
                <a:extLst>
                  <a:ext uri="{FF2B5EF4-FFF2-40B4-BE49-F238E27FC236}">
                    <a16:creationId xmlns:a16="http://schemas.microsoft.com/office/drawing/2014/main" id="{F0F3C775-AF2C-53EC-B717-3EF7CBC0AB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9" y="2579"/>
                <a:ext cx="152" cy="403"/>
                <a:chOff x="3319" y="2579"/>
                <a:chExt cx="152" cy="403"/>
              </a:xfrm>
            </p:grpSpPr>
            <p:sp>
              <p:nvSpPr>
                <p:cNvPr id="34898" name="Line 140">
                  <a:extLst>
                    <a:ext uri="{FF2B5EF4-FFF2-40B4-BE49-F238E27FC236}">
                      <a16:creationId xmlns:a16="http://schemas.microsoft.com/office/drawing/2014/main" id="{4C73837C-E08F-86B6-D5A3-0332744572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9" y="2579"/>
                  <a:ext cx="59" cy="399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99" name="Line 141">
                  <a:extLst>
                    <a:ext uri="{FF2B5EF4-FFF2-40B4-BE49-F238E27FC236}">
                      <a16:creationId xmlns:a16="http://schemas.microsoft.com/office/drawing/2014/main" id="{263EAA32-FF80-11DA-842C-CF6F745715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9" y="2589"/>
                  <a:ext cx="38" cy="393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00" name="Line 142">
                  <a:extLst>
                    <a:ext uri="{FF2B5EF4-FFF2-40B4-BE49-F238E27FC236}">
                      <a16:creationId xmlns:a16="http://schemas.microsoft.com/office/drawing/2014/main" id="{73019F05-99F7-AE2C-AB44-4CE5457F1D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8" y="2948"/>
                  <a:ext cx="53" cy="32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01" name="Line 143">
                  <a:extLst>
                    <a:ext uri="{FF2B5EF4-FFF2-40B4-BE49-F238E27FC236}">
                      <a16:creationId xmlns:a16="http://schemas.microsoft.com/office/drawing/2014/main" id="{DD35A865-51DB-CC8C-DC4F-3E79D0A420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87" y="2587"/>
                  <a:ext cx="83" cy="364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902" name="Line 144">
                  <a:extLst>
                    <a:ext uri="{FF2B5EF4-FFF2-40B4-BE49-F238E27FC236}">
                      <a16:creationId xmlns:a16="http://schemas.microsoft.com/office/drawing/2014/main" id="{863E5476-B06B-A68A-E1C3-94276A2416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9" y="2979"/>
                  <a:ext cx="100" cy="2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897" name="Oval 145">
                <a:extLst>
                  <a:ext uri="{FF2B5EF4-FFF2-40B4-BE49-F238E27FC236}">
                    <a16:creationId xmlns:a16="http://schemas.microsoft.com/office/drawing/2014/main" id="{6871FC1A-64A4-A899-8902-2E4F63AF1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3" y="2565"/>
                <a:ext cx="43" cy="4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o-RO" altLang="ro-RO" sz="2400"/>
              </a:p>
            </p:txBody>
          </p:sp>
        </p:grpSp>
        <p:grpSp>
          <p:nvGrpSpPr>
            <p:cNvPr id="34891" name="Group 146">
              <a:extLst>
                <a:ext uri="{FF2B5EF4-FFF2-40B4-BE49-F238E27FC236}">
                  <a16:creationId xmlns:a16="http://schemas.microsoft.com/office/drawing/2014/main" id="{F2525437-BF99-E50D-D34B-F71E971BC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880"/>
              <a:ext cx="593" cy="591"/>
              <a:chOff x="129" y="2935"/>
              <a:chExt cx="593" cy="591"/>
            </a:xfrm>
          </p:grpSpPr>
          <p:sp>
            <p:nvSpPr>
              <p:cNvPr id="34892" name="Arc 147">
                <a:extLst>
                  <a:ext uri="{FF2B5EF4-FFF2-40B4-BE49-F238E27FC236}">
                    <a16:creationId xmlns:a16="http://schemas.microsoft.com/office/drawing/2014/main" id="{825C45A4-8C22-0E93-42B4-4213A8999FCD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130" y="2934"/>
                <a:ext cx="591" cy="593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0289" y="41374"/>
                    </a:moveTo>
                    <a:cubicBezTo>
                      <a:pt x="27550" y="42578"/>
                      <a:pt x="24591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0289" y="41374"/>
                    </a:moveTo>
                    <a:cubicBezTo>
                      <a:pt x="27550" y="42578"/>
                      <a:pt x="24591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0289" y="41374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93" name="Arc 148">
                <a:extLst>
                  <a:ext uri="{FF2B5EF4-FFF2-40B4-BE49-F238E27FC236}">
                    <a16:creationId xmlns:a16="http://schemas.microsoft.com/office/drawing/2014/main" id="{17581FE0-FB52-239D-6914-61A9153B5FF5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249" y="3063"/>
                <a:ext cx="336" cy="353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3626" y="39542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94" name="Arc 149">
                <a:extLst>
                  <a:ext uri="{FF2B5EF4-FFF2-40B4-BE49-F238E27FC236}">
                    <a16:creationId xmlns:a16="http://schemas.microsoft.com/office/drawing/2014/main" id="{275FBA99-336C-BB90-BE97-74FBE5C17438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336" y="3168"/>
                <a:ext cx="192" cy="19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3626" y="39542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34854" name="Group 150">
            <a:extLst>
              <a:ext uri="{FF2B5EF4-FFF2-40B4-BE49-F238E27FC236}">
                <a16:creationId xmlns:a16="http://schemas.microsoft.com/office/drawing/2014/main" id="{F47A55C1-F785-1C84-2713-B886D3FACDA3}"/>
              </a:ext>
            </a:extLst>
          </p:cNvPr>
          <p:cNvGrpSpPr>
            <a:grpSpLocks/>
          </p:cNvGrpSpPr>
          <p:nvPr/>
        </p:nvGrpSpPr>
        <p:grpSpPr bwMode="auto">
          <a:xfrm>
            <a:off x="6096000" y="3200400"/>
            <a:ext cx="941388" cy="1155700"/>
            <a:chOff x="1392" y="2880"/>
            <a:chExt cx="593" cy="728"/>
          </a:xfrm>
        </p:grpSpPr>
        <p:grpSp>
          <p:nvGrpSpPr>
            <p:cNvPr id="34862" name="Group 151">
              <a:extLst>
                <a:ext uri="{FF2B5EF4-FFF2-40B4-BE49-F238E27FC236}">
                  <a16:creationId xmlns:a16="http://schemas.microsoft.com/office/drawing/2014/main" id="{84910CAF-9726-895F-C994-C13DA55952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9" y="3189"/>
              <a:ext cx="155" cy="419"/>
              <a:chOff x="3319" y="2565"/>
              <a:chExt cx="155" cy="419"/>
            </a:xfrm>
          </p:grpSpPr>
          <p:grpSp>
            <p:nvGrpSpPr>
              <p:cNvPr id="34867" name="Group 152">
                <a:extLst>
                  <a:ext uri="{FF2B5EF4-FFF2-40B4-BE49-F238E27FC236}">
                    <a16:creationId xmlns:a16="http://schemas.microsoft.com/office/drawing/2014/main" id="{83B3494F-789F-3D51-2E6E-C452FECC91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20" y="2709"/>
                <a:ext cx="154" cy="275"/>
                <a:chOff x="3320" y="2709"/>
                <a:chExt cx="154" cy="275"/>
              </a:xfrm>
            </p:grpSpPr>
            <p:grpSp>
              <p:nvGrpSpPr>
                <p:cNvPr id="34875" name="Group 153">
                  <a:extLst>
                    <a:ext uri="{FF2B5EF4-FFF2-40B4-BE49-F238E27FC236}">
                      <a16:creationId xmlns:a16="http://schemas.microsoft.com/office/drawing/2014/main" id="{1B7F0073-36C7-38B7-FB88-21A02CBC96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20" y="2716"/>
                  <a:ext cx="99" cy="266"/>
                  <a:chOff x="3320" y="2716"/>
                  <a:chExt cx="99" cy="266"/>
                </a:xfrm>
              </p:grpSpPr>
              <p:sp>
                <p:nvSpPr>
                  <p:cNvPr id="34883" name="Line 154">
                    <a:extLst>
                      <a:ext uri="{FF2B5EF4-FFF2-40B4-BE49-F238E27FC236}">
                        <a16:creationId xmlns:a16="http://schemas.microsoft.com/office/drawing/2014/main" id="{D0324AD3-5F4C-0D2E-78E7-B1AE85F5C8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717"/>
                    <a:ext cx="35" cy="1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4" name="Line 155">
                    <a:extLst>
                      <a:ext uri="{FF2B5EF4-FFF2-40B4-BE49-F238E27FC236}">
                        <a16:creationId xmlns:a16="http://schemas.microsoft.com/office/drawing/2014/main" id="{4DC059F8-B1B8-2DA7-AAF9-C6A3E571E3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48" y="2719"/>
                    <a:ext cx="46" cy="56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5" name="Line 156">
                    <a:extLst>
                      <a:ext uri="{FF2B5EF4-FFF2-40B4-BE49-F238E27FC236}">
                        <a16:creationId xmlns:a16="http://schemas.microsoft.com/office/drawing/2014/main" id="{138F54D6-B7A1-108B-51F2-1426E005FF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47" y="2775"/>
                    <a:ext cx="62" cy="119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6" name="Line 157">
                    <a:extLst>
                      <a:ext uri="{FF2B5EF4-FFF2-40B4-BE49-F238E27FC236}">
                        <a16:creationId xmlns:a16="http://schemas.microsoft.com/office/drawing/2014/main" id="{9B39C5E3-ECCF-7047-A871-C2365B0072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20" y="2892"/>
                    <a:ext cx="89" cy="90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7" name="Line 158">
                    <a:extLst>
                      <a:ext uri="{FF2B5EF4-FFF2-40B4-BE49-F238E27FC236}">
                        <a16:creationId xmlns:a16="http://schemas.microsoft.com/office/drawing/2014/main" id="{C105F8F0-EFA9-C973-34A5-31CC12BFF3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32" y="2892"/>
                    <a:ext cx="87" cy="90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8" name="Line 159">
                    <a:extLst>
                      <a:ext uri="{FF2B5EF4-FFF2-40B4-BE49-F238E27FC236}">
                        <a16:creationId xmlns:a16="http://schemas.microsoft.com/office/drawing/2014/main" id="{2DA09CEA-BDE8-6C99-622E-1F98417456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31" y="2776"/>
                    <a:ext cx="68" cy="115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9" name="Line 160">
                    <a:extLst>
                      <a:ext uri="{FF2B5EF4-FFF2-40B4-BE49-F238E27FC236}">
                        <a16:creationId xmlns:a16="http://schemas.microsoft.com/office/drawing/2014/main" id="{7F593E1C-A6E3-2D03-E021-518A15039B9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60" y="2716"/>
                    <a:ext cx="42" cy="63"/>
                  </a:xfrm>
                  <a:prstGeom prst="line">
                    <a:avLst/>
                  </a:prstGeom>
                  <a:noFill/>
                  <a:ln w="6350">
                    <a:solidFill>
                      <a:schemeClr val="tx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4876" name="Line 161">
                  <a:extLst>
                    <a:ext uri="{FF2B5EF4-FFF2-40B4-BE49-F238E27FC236}">
                      <a16:creationId xmlns:a16="http://schemas.microsoft.com/office/drawing/2014/main" id="{FB00A684-49D6-CEE5-DEDA-B358DFFD3F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7" y="2874"/>
                  <a:ext cx="36" cy="11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77" name="Line 162">
                  <a:extLst>
                    <a:ext uri="{FF2B5EF4-FFF2-40B4-BE49-F238E27FC236}">
                      <a16:creationId xmlns:a16="http://schemas.microsoft.com/office/drawing/2014/main" id="{95B41718-4DF9-1E04-C97A-9C33323C31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03" y="2778"/>
                  <a:ext cx="52" cy="9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78" name="Line 163">
                  <a:extLst>
                    <a:ext uri="{FF2B5EF4-FFF2-40B4-BE49-F238E27FC236}">
                      <a16:creationId xmlns:a16="http://schemas.microsoft.com/office/drawing/2014/main" id="{81C40B61-0582-73C0-999B-7DA0864A7D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02" y="2710"/>
                  <a:ext cx="12" cy="6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79" name="Line 164">
                  <a:extLst>
                    <a:ext uri="{FF2B5EF4-FFF2-40B4-BE49-F238E27FC236}">
                      <a16:creationId xmlns:a16="http://schemas.microsoft.com/office/drawing/2014/main" id="{415C0B0E-3A1D-1478-0936-26263C0345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96" y="2709"/>
                  <a:ext cx="22" cy="1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80" name="Line 165">
                  <a:extLst>
                    <a:ext uri="{FF2B5EF4-FFF2-40B4-BE49-F238E27FC236}">
                      <a16:creationId xmlns:a16="http://schemas.microsoft.com/office/drawing/2014/main" id="{536482DC-E109-B384-17C8-4F05E9774A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97" y="2718"/>
                  <a:ext cx="32" cy="49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81" name="Line 166">
                  <a:extLst>
                    <a:ext uri="{FF2B5EF4-FFF2-40B4-BE49-F238E27FC236}">
                      <a16:creationId xmlns:a16="http://schemas.microsoft.com/office/drawing/2014/main" id="{6C800977-DA7C-9219-9B66-7B64E50BAB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2" y="2767"/>
                  <a:ext cx="14" cy="126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82" name="Line 167">
                  <a:extLst>
                    <a:ext uri="{FF2B5EF4-FFF2-40B4-BE49-F238E27FC236}">
                      <a16:creationId xmlns:a16="http://schemas.microsoft.com/office/drawing/2014/main" id="{138C4889-FB4F-A720-3AF5-5921C75E03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2" y="2892"/>
                  <a:ext cx="62" cy="59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4868" name="Group 168">
                <a:extLst>
                  <a:ext uri="{FF2B5EF4-FFF2-40B4-BE49-F238E27FC236}">
                    <a16:creationId xmlns:a16="http://schemas.microsoft.com/office/drawing/2014/main" id="{117427C1-34F3-1599-CFE6-A1A7D803B3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19" y="2579"/>
                <a:ext cx="152" cy="403"/>
                <a:chOff x="3319" y="2579"/>
                <a:chExt cx="152" cy="403"/>
              </a:xfrm>
            </p:grpSpPr>
            <p:sp>
              <p:nvSpPr>
                <p:cNvPr id="34870" name="Line 169">
                  <a:extLst>
                    <a:ext uri="{FF2B5EF4-FFF2-40B4-BE49-F238E27FC236}">
                      <a16:creationId xmlns:a16="http://schemas.microsoft.com/office/drawing/2014/main" id="{DEB20CA4-7480-1BB9-1C44-424A444991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19" y="2579"/>
                  <a:ext cx="59" cy="399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71" name="Line 170">
                  <a:extLst>
                    <a:ext uri="{FF2B5EF4-FFF2-40B4-BE49-F238E27FC236}">
                      <a16:creationId xmlns:a16="http://schemas.microsoft.com/office/drawing/2014/main" id="{67C58B1D-0149-ED7A-C1EC-07454247C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79" y="2589"/>
                  <a:ext cx="38" cy="393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72" name="Line 171">
                  <a:extLst>
                    <a:ext uri="{FF2B5EF4-FFF2-40B4-BE49-F238E27FC236}">
                      <a16:creationId xmlns:a16="http://schemas.microsoft.com/office/drawing/2014/main" id="{31695938-39AD-EC24-482C-E51AFBF960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418" y="2948"/>
                  <a:ext cx="53" cy="32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73" name="Line 172">
                  <a:extLst>
                    <a:ext uri="{FF2B5EF4-FFF2-40B4-BE49-F238E27FC236}">
                      <a16:creationId xmlns:a16="http://schemas.microsoft.com/office/drawing/2014/main" id="{6AA6CD86-F948-014E-49A0-6DEC569D46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87" y="2587"/>
                  <a:ext cx="83" cy="364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874" name="Line 173">
                  <a:extLst>
                    <a:ext uri="{FF2B5EF4-FFF2-40B4-BE49-F238E27FC236}">
                      <a16:creationId xmlns:a16="http://schemas.microsoft.com/office/drawing/2014/main" id="{B6B91901-AA6B-C180-D661-D6014DB7B2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19" y="2979"/>
                  <a:ext cx="100" cy="2"/>
                </a:xfrm>
                <a:prstGeom prst="line">
                  <a:avLst/>
                </a:prstGeom>
                <a:noFill/>
                <a:ln w="20638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4869" name="Oval 174">
                <a:extLst>
                  <a:ext uri="{FF2B5EF4-FFF2-40B4-BE49-F238E27FC236}">
                    <a16:creationId xmlns:a16="http://schemas.microsoft.com/office/drawing/2014/main" id="{0778A182-DDA7-EFAB-12BA-0B252F73D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3" y="2565"/>
                <a:ext cx="43" cy="49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o-RO" altLang="ro-RO" sz="2400"/>
              </a:p>
            </p:txBody>
          </p:sp>
        </p:grpSp>
        <p:grpSp>
          <p:nvGrpSpPr>
            <p:cNvPr id="34863" name="Group 175">
              <a:extLst>
                <a:ext uri="{FF2B5EF4-FFF2-40B4-BE49-F238E27FC236}">
                  <a16:creationId xmlns:a16="http://schemas.microsoft.com/office/drawing/2014/main" id="{98CEC2AC-B276-CE70-2825-D4866D90D3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" y="2880"/>
              <a:ext cx="593" cy="591"/>
              <a:chOff x="129" y="2935"/>
              <a:chExt cx="593" cy="591"/>
            </a:xfrm>
          </p:grpSpPr>
          <p:sp>
            <p:nvSpPr>
              <p:cNvPr id="34864" name="Arc 176">
                <a:extLst>
                  <a:ext uri="{FF2B5EF4-FFF2-40B4-BE49-F238E27FC236}">
                    <a16:creationId xmlns:a16="http://schemas.microsoft.com/office/drawing/2014/main" id="{7B238400-FD84-9236-7046-E9E774E8C572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130" y="2934"/>
                <a:ext cx="591" cy="593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0289" y="41374"/>
                    </a:moveTo>
                    <a:cubicBezTo>
                      <a:pt x="27550" y="42578"/>
                      <a:pt x="24591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0289" y="41374"/>
                    </a:moveTo>
                    <a:cubicBezTo>
                      <a:pt x="27550" y="42578"/>
                      <a:pt x="24591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0289" y="41374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65" name="Arc 177">
                <a:extLst>
                  <a:ext uri="{FF2B5EF4-FFF2-40B4-BE49-F238E27FC236}">
                    <a16:creationId xmlns:a16="http://schemas.microsoft.com/office/drawing/2014/main" id="{90AB0765-3D74-0A64-0F3C-2C8E5B1541AB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249" y="3063"/>
                <a:ext cx="336" cy="353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3626" y="39542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4866" name="Arc 178">
                <a:extLst>
                  <a:ext uri="{FF2B5EF4-FFF2-40B4-BE49-F238E27FC236}">
                    <a16:creationId xmlns:a16="http://schemas.microsoft.com/office/drawing/2014/main" id="{B466DEC1-DEC2-95AD-F260-F83491253928}"/>
                  </a:ext>
                </a:extLst>
              </p:cNvPr>
              <p:cNvSpPr>
                <a:spLocks/>
              </p:cNvSpPr>
              <p:nvPr/>
            </p:nvSpPr>
            <p:spPr bwMode="auto">
              <a:xfrm rot="3712493">
                <a:off x="336" y="3168"/>
                <a:ext cx="192" cy="192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</a:path>
                  <a:path w="43200" h="43200" stroke="0" extrusionOk="0">
                    <a:moveTo>
                      <a:pt x="33626" y="39542"/>
                    </a:moveTo>
                    <a:cubicBezTo>
                      <a:pt x="30068" y="41926"/>
                      <a:pt x="25882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58"/>
                      <a:pt x="43199" y="21716"/>
                      <a:pt x="43199" y="21774"/>
                    </a:cubicBezTo>
                    <a:lnTo>
                      <a:pt x="21600" y="21600"/>
                    </a:lnTo>
                    <a:lnTo>
                      <a:pt x="33626" y="39542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ADAF6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cxnSp>
        <p:nvCxnSpPr>
          <p:cNvPr id="34855" name="AutoShape 179">
            <a:extLst>
              <a:ext uri="{FF2B5EF4-FFF2-40B4-BE49-F238E27FC236}">
                <a16:creationId xmlns:a16="http://schemas.microsoft.com/office/drawing/2014/main" id="{A78A6C1A-CB3B-02C1-D44D-77C77CB2F473}"/>
              </a:ext>
            </a:extLst>
          </p:cNvPr>
          <p:cNvCxnSpPr>
            <a:cxnSpLocks noChangeShapeType="1"/>
            <a:stCxn id="34838" idx="2"/>
            <a:endCxn id="34830" idx="0"/>
          </p:cNvCxnSpPr>
          <p:nvPr/>
        </p:nvCxnSpPr>
        <p:spPr bwMode="auto">
          <a:xfrm>
            <a:off x="7200900" y="2667000"/>
            <a:ext cx="7620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56" name="Text Box 180">
            <a:extLst>
              <a:ext uri="{FF2B5EF4-FFF2-40B4-BE49-F238E27FC236}">
                <a16:creationId xmlns:a16="http://schemas.microsoft.com/office/drawing/2014/main" id="{ECFA4593-5570-507D-0366-DC35DB7F1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38289"/>
            <a:ext cx="10302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ro-RO" sz="1600">
                <a:latin typeface="Arial" panose="020B0604020202020204" pitchFamily="34" charset="0"/>
              </a:rPr>
              <a:t>NSS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ro-RO" sz="1600">
                <a:latin typeface="Arial" panose="020B0604020202020204" pitchFamily="34" charset="0"/>
              </a:rPr>
              <a:t>with OSS</a:t>
            </a:r>
          </a:p>
        </p:txBody>
      </p:sp>
      <p:sp>
        <p:nvSpPr>
          <p:cNvPr id="34857" name="Text Box 181">
            <a:extLst>
              <a:ext uri="{FF2B5EF4-FFF2-40B4-BE49-F238E27FC236}">
                <a16:creationId xmlns:a16="http://schemas.microsoft.com/office/drawing/2014/main" id="{BCCC71DB-CAE2-93CD-6294-B098757CF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9" y="4289425"/>
            <a:ext cx="600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ro-RO" sz="1600">
                <a:latin typeface="Arial" panose="020B0604020202020204" pitchFamily="34" charset="0"/>
              </a:rPr>
              <a:t>RSS</a:t>
            </a:r>
          </a:p>
        </p:txBody>
      </p:sp>
      <p:sp>
        <p:nvSpPr>
          <p:cNvPr id="34858" name="AutoShape 182">
            <a:extLst>
              <a:ext uri="{FF2B5EF4-FFF2-40B4-BE49-F238E27FC236}">
                <a16:creationId xmlns:a16="http://schemas.microsoft.com/office/drawing/2014/main" id="{E075B5B7-8EEF-F665-6741-D2970E12031C}"/>
              </a:ext>
            </a:extLst>
          </p:cNvPr>
          <p:cNvSpPr>
            <a:spLocks/>
          </p:cNvSpPr>
          <p:nvPr/>
        </p:nvSpPr>
        <p:spPr bwMode="auto">
          <a:xfrm>
            <a:off x="2667000" y="3048000"/>
            <a:ext cx="228600" cy="2819400"/>
          </a:xfrm>
          <a:prstGeom prst="leftBrace">
            <a:avLst>
              <a:gd name="adj1" fmla="val 10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o-RO" altLang="ro-RO" sz="2400"/>
          </a:p>
        </p:txBody>
      </p:sp>
      <p:sp>
        <p:nvSpPr>
          <p:cNvPr id="34859" name="AutoShape 183">
            <a:extLst>
              <a:ext uri="{FF2B5EF4-FFF2-40B4-BE49-F238E27FC236}">
                <a16:creationId xmlns:a16="http://schemas.microsoft.com/office/drawing/2014/main" id="{33EF5D7E-1688-B636-0DAC-BD9CAC6FC44A}"/>
              </a:ext>
            </a:extLst>
          </p:cNvPr>
          <p:cNvSpPr>
            <a:spLocks/>
          </p:cNvSpPr>
          <p:nvPr/>
        </p:nvSpPr>
        <p:spPr bwMode="auto">
          <a:xfrm>
            <a:off x="2667000" y="762000"/>
            <a:ext cx="228600" cy="2133600"/>
          </a:xfrm>
          <a:prstGeom prst="leftBrace">
            <a:avLst>
              <a:gd name="adj1" fmla="val 7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o-RO" altLang="ro-RO" sz="2400"/>
          </a:p>
        </p:txBody>
      </p:sp>
      <p:cxnSp>
        <p:nvCxnSpPr>
          <p:cNvPr id="34860" name="AutoShape 184">
            <a:extLst>
              <a:ext uri="{FF2B5EF4-FFF2-40B4-BE49-F238E27FC236}">
                <a16:creationId xmlns:a16="http://schemas.microsoft.com/office/drawing/2014/main" id="{80748442-B0C1-3D8B-364E-211CE916DFA4}"/>
              </a:ext>
            </a:extLst>
          </p:cNvPr>
          <p:cNvCxnSpPr>
            <a:cxnSpLocks noChangeShapeType="1"/>
            <a:stCxn id="34838" idx="1"/>
            <a:endCxn id="34861" idx="4"/>
          </p:cNvCxnSpPr>
          <p:nvPr/>
        </p:nvCxnSpPr>
        <p:spPr bwMode="auto">
          <a:xfrm flipH="1">
            <a:off x="6477000" y="2438400"/>
            <a:ext cx="3048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61" name="AutoShape 185">
            <a:extLst>
              <a:ext uri="{FF2B5EF4-FFF2-40B4-BE49-F238E27FC236}">
                <a16:creationId xmlns:a16="http://schemas.microsoft.com/office/drawing/2014/main" id="{9FE4B4FC-0A3D-1A3F-356E-D4ED6ABB8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09800"/>
            <a:ext cx="609600" cy="609600"/>
          </a:xfrm>
          <a:prstGeom prst="flowChartMagneticDisk">
            <a:avLst/>
          </a:prstGeom>
          <a:solidFill>
            <a:srgbClr val="DADAF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ro-RO" sz="1600">
                <a:latin typeface="Arial" panose="020B0604020202020204" pitchFamily="34" charset="0"/>
              </a:rPr>
              <a:t>VLR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2C8BDA15-0043-3E65-BD23-F006A0504C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ro-RO"/>
              <a:t>GSM</a:t>
            </a:r>
            <a:r>
              <a:rPr lang="fr-FR" altLang="ro-RO"/>
              <a:t> architecture</a:t>
            </a:r>
            <a:endParaRPr lang="en-US" altLang="ro-RO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EA415AF-6D5E-F265-CF0D-38A9BDFB1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2788" y="120967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o-RO" altLang="ro-RO" sz="2400"/>
          </a:p>
        </p:txBody>
      </p:sp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ACE89AE5-63CB-D23B-BF27-63C9C027F5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1014413"/>
          <a:ext cx="7696200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9963150" imgH="7772400" progId="Word.Picture.8">
                  <p:embed/>
                </p:oleObj>
              </mc:Choice>
              <mc:Fallback>
                <p:oleObj name="Picture" r:id="rId2" imgW="9963150" imgH="7772400" progId="Word.Picture.8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ACE89AE5-63CB-D23B-BF27-63C9C027F5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14413"/>
                        <a:ext cx="7696200" cy="600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u 1">
            <a:extLst>
              <a:ext uri="{FF2B5EF4-FFF2-40B4-BE49-F238E27FC236}">
                <a16:creationId xmlns:a16="http://schemas.microsoft.com/office/drawing/2014/main" id="{7F8154FA-746C-82F8-8D3A-9A2CAAEEA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GSM architecture. Elements</a:t>
            </a:r>
            <a:endParaRPr lang="ro-RO" altLang="en-US"/>
          </a:p>
        </p:txBody>
      </p:sp>
      <p:sp>
        <p:nvSpPr>
          <p:cNvPr id="37891" name="Substituent conținut 2">
            <a:extLst>
              <a:ext uri="{FF2B5EF4-FFF2-40B4-BE49-F238E27FC236}">
                <a16:creationId xmlns:a16="http://schemas.microsoft.com/office/drawing/2014/main" id="{7C4A996A-7E37-A05A-F8D3-46A45D922CC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1981200"/>
            <a:ext cx="7848600" cy="4419600"/>
          </a:xfrm>
        </p:spPr>
        <p:txBody>
          <a:bodyPr/>
          <a:lstStyle/>
          <a:p>
            <a:r>
              <a:rPr lang="en-US" altLang="en-US"/>
              <a:t>Radio subsystem (RSS) (mobile station + base station subsystem)</a:t>
            </a:r>
          </a:p>
          <a:p>
            <a:pPr lvl="1"/>
            <a:r>
              <a:rPr lang="en-US" altLang="en-US"/>
              <a:t>Used for radio access</a:t>
            </a:r>
          </a:p>
          <a:p>
            <a:pPr lvl="1"/>
            <a:r>
              <a:rPr lang="en-US" altLang="en-US"/>
              <a:t>If the network deals with both CS and PS traffic, their path is common in RSS</a:t>
            </a:r>
          </a:p>
          <a:p>
            <a:r>
              <a:rPr lang="en-US" altLang="en-US"/>
              <a:t>Core network or </a:t>
            </a:r>
            <a:r>
              <a:rPr lang="fr-FR" altLang="ro-RO"/>
              <a:t>Network Sub System (</a:t>
            </a:r>
            <a:r>
              <a:rPr lang="fr-FR" altLang="ro-RO" i="1"/>
              <a:t>NSS</a:t>
            </a:r>
            <a:r>
              <a:rPr lang="fr-FR" altLang="ro-RO"/>
              <a:t>):</a:t>
            </a:r>
          </a:p>
          <a:p>
            <a:pPr lvl="1"/>
            <a:r>
              <a:rPr lang="fr-FR" altLang="ro-RO"/>
              <a:t>Separate CS and PS paths, if both are available </a:t>
            </a:r>
          </a:p>
          <a:p>
            <a:pPr>
              <a:lnSpc>
                <a:spcPct val="80000"/>
              </a:lnSpc>
            </a:pPr>
            <a:r>
              <a:rPr lang="fr-FR" altLang="ro-RO"/>
              <a:t>Operation Sub System (</a:t>
            </a:r>
            <a:r>
              <a:rPr lang="fr-FR" altLang="ro-RO" i="1"/>
              <a:t>OSS</a:t>
            </a:r>
            <a:r>
              <a:rPr lang="fr-FR" altLang="ro-RO"/>
              <a:t>) – resources used by the operator to manage the network.</a:t>
            </a:r>
          </a:p>
          <a:p>
            <a:pPr lvl="1">
              <a:lnSpc>
                <a:spcPct val="80000"/>
              </a:lnSpc>
            </a:pPr>
            <a:r>
              <a:rPr lang="fr-FR" altLang="ro-RO"/>
              <a:t>Often called OMC (Operation and Management Center)</a:t>
            </a:r>
            <a:endParaRPr lang="en-US" altLang="ro-RO"/>
          </a:p>
          <a:p>
            <a:pPr lvl="1"/>
            <a:endParaRPr lang="ro-RO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u 1">
            <a:extLst>
              <a:ext uri="{FF2B5EF4-FFF2-40B4-BE49-F238E27FC236}">
                <a16:creationId xmlns:a16="http://schemas.microsoft.com/office/drawing/2014/main" id="{F695B568-E2D7-335A-031D-060AC07742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GSM architecture. Radio subsystem</a:t>
            </a:r>
            <a:endParaRPr lang="ro-RO" alt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4E4C4B66-1F9F-92D4-C31B-D0190D991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ro-RO" sz="2000" i="1" dirty="0"/>
              <a:t>MS</a:t>
            </a:r>
            <a:r>
              <a:rPr lang="en-US" altLang="ro-RO" sz="2000" dirty="0"/>
              <a:t> (Mobile Station) (or UE – user equipment)</a:t>
            </a:r>
          </a:p>
          <a:p>
            <a:pPr lvl="1">
              <a:defRPr/>
            </a:pPr>
            <a:r>
              <a:rPr lang="fr-FR" altLang="ro-RO" sz="1600" dirty="0" err="1"/>
              <a:t>used</a:t>
            </a:r>
            <a:r>
              <a:rPr lang="fr-FR" altLang="ro-RO" sz="1600" dirty="0"/>
              <a:t> by a </a:t>
            </a:r>
            <a:r>
              <a:rPr lang="fr-FR" altLang="ro-RO" sz="1600" dirty="0" err="1"/>
              <a:t>subscriber</a:t>
            </a:r>
            <a:r>
              <a:rPr lang="fr-FR" altLang="ro-RO" sz="1600" dirty="0"/>
              <a:t> to call </a:t>
            </a:r>
            <a:r>
              <a:rPr lang="fr-FR" altLang="ro-RO" sz="1600" dirty="0" err="1"/>
              <a:t>another</a:t>
            </a:r>
            <a:r>
              <a:rPr lang="fr-FR" altLang="ro-RO" sz="1600" dirty="0"/>
              <a:t> </a:t>
            </a:r>
            <a:r>
              <a:rPr lang="fr-FR" altLang="ro-RO" sz="1600" dirty="0" err="1"/>
              <a:t>subscriber</a:t>
            </a:r>
            <a:endParaRPr lang="fr-FR" altLang="ro-RO" sz="1600" dirty="0"/>
          </a:p>
          <a:p>
            <a:pPr lvl="1">
              <a:defRPr/>
            </a:pPr>
            <a:r>
              <a:rPr lang="en-US" altLang="ro-RO" sz="1600" dirty="0"/>
              <a:t>Consists of SIM (Subscriber Identity Module) and MT (Mobile Terminal)</a:t>
            </a:r>
          </a:p>
          <a:p>
            <a:pPr lvl="1">
              <a:defRPr/>
            </a:pPr>
            <a:r>
              <a:rPr lang="en-US" altLang="ro-RO" sz="1600" dirty="0"/>
              <a:t>SIM stores administrative and security data, location data</a:t>
            </a:r>
          </a:p>
          <a:p>
            <a:pPr lvl="1">
              <a:defRPr/>
            </a:pPr>
            <a:r>
              <a:rPr lang="en-US" altLang="ro-RO" sz="1600" dirty="0"/>
              <a:t>Only emergency calls can be done without SIM</a:t>
            </a:r>
          </a:p>
          <a:p>
            <a:pPr lvl="1">
              <a:defRPr/>
            </a:pPr>
            <a:r>
              <a:rPr lang="en-US" altLang="ro-RO" sz="1600" dirty="0"/>
              <a:t>MT: radio transmission, speech encoding/decoding, cyphering, Human machine interface, SMS, </a:t>
            </a:r>
            <a:r>
              <a:rPr lang="en-US" altLang="ro-RO" sz="1600" dirty="0" err="1"/>
              <a:t>etc</a:t>
            </a:r>
            <a:endParaRPr lang="en-US" altLang="ro-RO" sz="1050" dirty="0"/>
          </a:p>
          <a:p>
            <a:pPr>
              <a:defRPr/>
            </a:pPr>
            <a:r>
              <a:rPr lang="en-US" altLang="ro-RO" sz="2000" i="1" dirty="0"/>
              <a:t>BSS</a:t>
            </a:r>
            <a:r>
              <a:rPr lang="en-US" altLang="ro-RO" sz="2000" dirty="0"/>
              <a:t> (Base Station Subsystem), consisting of</a:t>
            </a:r>
          </a:p>
          <a:p>
            <a:pPr lvl="1">
              <a:defRPr/>
            </a:pPr>
            <a:r>
              <a:rPr lang="en-US" altLang="ro-RO" sz="1800" i="1" dirty="0"/>
              <a:t>BTS</a:t>
            </a:r>
            <a:r>
              <a:rPr lang="en-US" altLang="ro-RO" sz="1800" dirty="0"/>
              <a:t> (Base Transceiver Station): sender and receiver, antenna, deals with physical channels, consists of high power elements </a:t>
            </a:r>
          </a:p>
          <a:p>
            <a:pPr lvl="1">
              <a:defRPr/>
            </a:pPr>
            <a:r>
              <a:rPr lang="en-US" altLang="ro-RO" sz="1800" i="1" dirty="0"/>
              <a:t>BSC</a:t>
            </a:r>
            <a:r>
              <a:rPr lang="en-US" altLang="ro-RO" sz="1800" dirty="0"/>
              <a:t> (Base Station Controller): controlling several BTSs, manages radio resources, logical channel management, handover management</a:t>
            </a:r>
          </a:p>
          <a:p>
            <a:pPr lvl="1">
              <a:defRPr/>
            </a:pPr>
            <a:r>
              <a:rPr lang="en-US" altLang="ro-RO" sz="1800" dirty="0"/>
              <a:t>BSS = BSC + sum(BTS) + interconnection</a:t>
            </a:r>
          </a:p>
          <a:p>
            <a:pPr marL="457200" lvl="1" indent="0">
              <a:buNone/>
              <a:defRPr/>
            </a:pPr>
            <a:endParaRPr lang="en-US" altLang="ro-RO" sz="1800" dirty="0"/>
          </a:p>
          <a:p>
            <a:pPr lvl="1">
              <a:defRPr/>
            </a:pPr>
            <a:endParaRPr lang="ro-R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u 1">
            <a:extLst>
              <a:ext uri="{FF2B5EF4-FFF2-40B4-BE49-F238E27FC236}">
                <a16:creationId xmlns:a16="http://schemas.microsoft.com/office/drawing/2014/main" id="{F338F23D-B72B-5384-B093-2FF7F5592D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1863" y="381000"/>
            <a:ext cx="7772400" cy="1143000"/>
          </a:xfrm>
        </p:spPr>
        <p:txBody>
          <a:bodyPr/>
          <a:lstStyle/>
          <a:p>
            <a:r>
              <a:rPr lang="en-US" altLang="en-US"/>
              <a:t>GSM architecture. Core network</a:t>
            </a:r>
            <a:endParaRPr lang="ro-RO" altLang="en-US"/>
          </a:p>
        </p:txBody>
      </p:sp>
      <p:sp>
        <p:nvSpPr>
          <p:cNvPr id="39939" name="Substituent conținut 2">
            <a:extLst>
              <a:ext uri="{FF2B5EF4-FFF2-40B4-BE49-F238E27FC236}">
                <a16:creationId xmlns:a16="http://schemas.microsoft.com/office/drawing/2014/main" id="{4BE69E56-40F4-A6AF-2F26-B492CA4139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752600"/>
            <a:ext cx="8229600" cy="4724400"/>
          </a:xfrm>
        </p:spPr>
        <p:txBody>
          <a:bodyPr/>
          <a:lstStyle/>
          <a:p>
            <a:r>
              <a:rPr lang="en-US" altLang="en-US" sz="2400"/>
              <a:t>MSC: </a:t>
            </a:r>
          </a:p>
          <a:p>
            <a:pPr lvl="1"/>
            <a:r>
              <a:rPr lang="en-US" altLang="en-US" sz="2000"/>
              <a:t>Main component of the public land mobile network (PLMN) of GSM</a:t>
            </a:r>
          </a:p>
          <a:p>
            <a:pPr lvl="1"/>
            <a:r>
              <a:rPr lang="en-US" altLang="en-US" sz="2000"/>
              <a:t>switch exchange with specific GSM functions regarding mobility, handover, etc</a:t>
            </a:r>
          </a:p>
          <a:p>
            <a:pPr lvl="1"/>
            <a:r>
              <a:rPr lang="en-US" altLang="en-US" sz="2000"/>
              <a:t>Covers a geographical area and manages several BSCs</a:t>
            </a:r>
          </a:p>
          <a:p>
            <a:r>
              <a:rPr lang="en-US" altLang="en-US" sz="2400"/>
              <a:t>Databases: </a:t>
            </a:r>
          </a:p>
          <a:p>
            <a:pPr lvl="1"/>
            <a:r>
              <a:rPr lang="en-US" altLang="en-US" sz="2000"/>
              <a:t>HLR (home location register – </a:t>
            </a:r>
            <a:r>
              <a:rPr lang="en-US" altLang="ro-RO" sz="2000"/>
              <a:t>permanent and semi-permanent data of all subscribers, including the current VLR </a:t>
            </a:r>
            <a:r>
              <a:rPr lang="en-US" altLang="en-US" sz="2000"/>
              <a:t>)</a:t>
            </a:r>
          </a:p>
          <a:p>
            <a:pPr lvl="1"/>
            <a:r>
              <a:rPr lang="en-US" altLang="en-US" sz="2000"/>
              <a:t>VLR (located on MSC) – contains copy of HLR data for the users in the area of the MSC + location information (location area – group of cells)</a:t>
            </a:r>
            <a:endParaRPr lang="en-US" altLang="en-US" sz="1600"/>
          </a:p>
          <a:p>
            <a:r>
              <a:rPr lang="en-US" altLang="en-US" sz="2400"/>
              <a:t>Network nodes involved in authentication process: AuC – authentication center</a:t>
            </a:r>
          </a:p>
          <a:p>
            <a:endParaRPr lang="ro-RO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8B5F7FBC-6615-6E60-9271-37504B371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228600"/>
            <a:ext cx="7772400" cy="914400"/>
          </a:xfrm>
        </p:spPr>
        <p:txBody>
          <a:bodyPr/>
          <a:lstStyle/>
          <a:p>
            <a:r>
              <a:rPr lang="en-US" altLang="ro-RO" sz="3600"/>
              <a:t>Data services in GSM II [JS]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7D36148F-7923-8873-BEF6-EFEE5E4660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219200"/>
            <a:ext cx="7772400" cy="5334000"/>
          </a:xfrm>
        </p:spPr>
        <p:txBody>
          <a:bodyPr/>
          <a:lstStyle/>
          <a:p>
            <a:r>
              <a:rPr lang="en-US" altLang="ro-RO" sz="2400"/>
              <a:t>GPRS (General Packet Radio Service)</a:t>
            </a:r>
          </a:p>
          <a:p>
            <a:pPr lvl="1"/>
            <a:r>
              <a:rPr lang="en-US" altLang="ro-RO" sz="2000"/>
              <a:t>packet switching</a:t>
            </a:r>
          </a:p>
          <a:p>
            <a:pPr lvl="1"/>
            <a:r>
              <a:rPr lang="en-US" altLang="ro-RO" sz="2000"/>
              <a:t>using free slots only if data packets ready to send </a:t>
            </a:r>
            <a:br>
              <a:rPr lang="en-US" altLang="ro-RO" sz="2000"/>
            </a:br>
            <a:r>
              <a:rPr lang="en-US" altLang="ro-RO" sz="2000"/>
              <a:t>(e.g., 50 kbit/s using 4 slots temporarily)</a:t>
            </a:r>
          </a:p>
          <a:p>
            <a:pPr lvl="1"/>
            <a:r>
              <a:rPr lang="en-US" altLang="ro-RO" sz="2000"/>
              <a:t>standardization 1998, introduction 2001</a:t>
            </a:r>
          </a:p>
          <a:p>
            <a:pPr lvl="1"/>
            <a:r>
              <a:rPr lang="en-US" altLang="ro-RO" sz="2000"/>
              <a:t>advantage: one step towards UMTS, more flexible</a:t>
            </a:r>
          </a:p>
          <a:p>
            <a:pPr lvl="1"/>
            <a:r>
              <a:rPr lang="en-US" altLang="ro-RO" sz="2000"/>
              <a:t>disadvantage: more investment needed (new hardware)</a:t>
            </a:r>
          </a:p>
          <a:p>
            <a:r>
              <a:rPr lang="en-US" altLang="ro-RO" sz="2400"/>
              <a:t>GPRS network elements</a:t>
            </a:r>
          </a:p>
          <a:p>
            <a:pPr lvl="1"/>
            <a:r>
              <a:rPr lang="en-US" altLang="ro-RO" sz="2000"/>
              <a:t>GSN (GPRS Support Nodes): GGSN and SGSN</a:t>
            </a:r>
          </a:p>
          <a:p>
            <a:pPr lvl="1"/>
            <a:r>
              <a:rPr lang="en-US" altLang="ro-RO" sz="2000"/>
              <a:t>GGSN (Gateway GSN)</a:t>
            </a:r>
          </a:p>
          <a:p>
            <a:pPr lvl="2"/>
            <a:r>
              <a:rPr lang="en-US" altLang="ro-RO" sz="1800"/>
              <a:t>interworking unit between GPRS and PDN (Packet Data Network)</a:t>
            </a:r>
          </a:p>
          <a:p>
            <a:pPr lvl="1"/>
            <a:r>
              <a:rPr lang="en-US" altLang="ro-RO" sz="2000"/>
              <a:t>SGSN (Serving GSN)</a:t>
            </a:r>
          </a:p>
          <a:p>
            <a:pPr lvl="2"/>
            <a:r>
              <a:rPr lang="en-US" altLang="ro-RO" sz="1800"/>
              <a:t>supports the MS (location, billing, security)</a:t>
            </a:r>
          </a:p>
          <a:p>
            <a:pPr lvl="1"/>
            <a:r>
              <a:rPr lang="en-US" altLang="ro-RO" sz="2000"/>
              <a:t>GR (GPRS Register)</a:t>
            </a:r>
          </a:p>
          <a:p>
            <a:pPr lvl="2"/>
            <a:r>
              <a:rPr lang="en-US" altLang="ro-RO" sz="1800"/>
              <a:t>user addresses: in HLR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>
            <a:extLst>
              <a:ext uri="{FF2B5EF4-FFF2-40B4-BE49-F238E27FC236}">
                <a16:creationId xmlns:a16="http://schemas.microsoft.com/office/drawing/2014/main" id="{29F8BC04-A752-32BC-8F6D-0EA0BCCD15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en-US" altLang="ro-RO" sz="4400"/>
              <a:t>MCS: GPRS</a:t>
            </a:r>
            <a:endParaRPr lang="ro-RO" altLang="ro-RO" sz="4400"/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ED3BFC0A-C4A1-A7F8-2EED-0A547FF5B9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en-US" altLang="ro-RO" sz="3200" u="sng"/>
              <a:t>G</a:t>
            </a:r>
            <a:r>
              <a:rPr lang="en-US" altLang="ro-RO" sz="3200"/>
              <a:t>eneral </a:t>
            </a:r>
            <a:r>
              <a:rPr lang="en-US" altLang="ro-RO" sz="3200" u="sng"/>
              <a:t>P</a:t>
            </a:r>
            <a:r>
              <a:rPr lang="en-US" altLang="ro-RO" sz="3200"/>
              <a:t>acket </a:t>
            </a:r>
            <a:r>
              <a:rPr lang="en-US" altLang="ro-RO" sz="3200" u="sng"/>
              <a:t>R</a:t>
            </a:r>
            <a:r>
              <a:rPr lang="en-US" altLang="ro-RO" sz="3200"/>
              <a:t>adio </a:t>
            </a:r>
            <a:r>
              <a:rPr lang="en-US" altLang="ro-RO" sz="3200" u="sng"/>
              <a:t>S</a:t>
            </a:r>
            <a:r>
              <a:rPr lang="en-US" altLang="ro-RO" sz="3200"/>
              <a:t>ervice</a:t>
            </a:r>
            <a:endParaRPr lang="ro-RO" altLang="ro-RO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5D3DEAF6-E0A6-E24E-6F29-26B85D0B8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762000"/>
          </a:xfrm>
        </p:spPr>
        <p:txBody>
          <a:bodyPr/>
          <a:lstStyle/>
          <a:p>
            <a:r>
              <a:rPr lang="en-US" altLang="ro-RO"/>
              <a:t>GPRS </a:t>
            </a:r>
            <a:r>
              <a:rPr lang="fr-FR" altLang="ro-RO"/>
              <a:t>- motivation </a:t>
            </a:r>
            <a:r>
              <a:rPr lang="en-US" altLang="ro-RO"/>
              <a:t>	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EA4C87C-AF89-69C8-6A43-4378D6AD6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143000"/>
            <a:ext cx="8534400" cy="5486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fr-FR" altLang="ro-RO" sz="2600"/>
              <a:t>D</a:t>
            </a:r>
            <a:r>
              <a:rPr lang="en-US" altLang="ro-RO" sz="2600"/>
              <a:t>at</a:t>
            </a:r>
            <a:r>
              <a:rPr lang="fr-FR" altLang="ro-RO" sz="2600"/>
              <a:t>a</a:t>
            </a:r>
            <a:r>
              <a:rPr lang="en-US" altLang="ro-RO" sz="2600"/>
              <a:t> </a:t>
            </a:r>
            <a:r>
              <a:rPr lang="fr-FR" altLang="ro-RO" sz="2600"/>
              <a:t>transmission </a:t>
            </a:r>
            <a:r>
              <a:rPr lang="en-US" altLang="ro-RO" sz="2600"/>
              <a:t>in GSM: CSD (fixed</a:t>
            </a:r>
            <a:r>
              <a:rPr lang="fr-FR" altLang="ro-RO" sz="2600"/>
              <a:t> 9.6 kbps data rate), </a:t>
            </a:r>
            <a:r>
              <a:rPr lang="en-US" altLang="ro-RO" sz="2600"/>
              <a:t>SMS (max 256 c</a:t>
            </a:r>
            <a:r>
              <a:rPr lang="fr-FR" altLang="ro-RO" sz="2600"/>
              <a:t>haracters</a:t>
            </a:r>
            <a:r>
              <a:rPr lang="en-US" altLang="ro-RO" sz="2600"/>
              <a:t>/mes</a:t>
            </a:r>
            <a:r>
              <a:rPr lang="fr-FR" altLang="ro-RO" sz="2600"/>
              <a:t>sage</a:t>
            </a:r>
            <a:r>
              <a:rPr lang="en-US" altLang="ro-RO" sz="2600"/>
              <a:t>), HSCSD </a:t>
            </a:r>
            <a:r>
              <a:rPr lang="fr-FR" altLang="ro-RO" sz="2600"/>
              <a:t>High Speed Circuit Switched Data</a:t>
            </a:r>
            <a:endParaRPr lang="en-US" altLang="ro-RO" sz="2600"/>
          </a:p>
          <a:p>
            <a:pPr>
              <a:lnSpc>
                <a:spcPct val="80000"/>
              </a:lnSpc>
            </a:pPr>
            <a:r>
              <a:rPr lang="en-US" altLang="ro-RO" sz="2600"/>
              <a:t>D</a:t>
            </a:r>
            <a:r>
              <a:rPr lang="fr-FR" altLang="ro-RO" sz="2600"/>
              <a:t>rawbacks of </a:t>
            </a:r>
            <a:r>
              <a:rPr lang="en-GB" altLang="ro-RO" sz="2600"/>
              <a:t>using</a:t>
            </a:r>
            <a:r>
              <a:rPr lang="fr-FR" altLang="ro-RO" sz="2600"/>
              <a:t> circuit </a:t>
            </a:r>
            <a:r>
              <a:rPr lang="en-US" altLang="ro-RO" sz="2600"/>
              <a:t>switching</a:t>
            </a:r>
            <a:r>
              <a:rPr lang="fr-FR" altLang="ro-RO" sz="2600"/>
              <a:t> for data </a:t>
            </a:r>
            <a:r>
              <a:rPr lang="en-GB" altLang="ro-RO" sz="2600"/>
              <a:t>transfer</a:t>
            </a:r>
            <a:r>
              <a:rPr lang="en-US" altLang="ro-RO"/>
              <a:t>:</a:t>
            </a:r>
          </a:p>
          <a:p>
            <a:pPr lvl="1">
              <a:lnSpc>
                <a:spcPct val="80000"/>
              </a:lnSpc>
            </a:pPr>
            <a:r>
              <a:rPr lang="fr-FR" altLang="ro-RO" sz="2200"/>
              <a:t>Long connection </a:t>
            </a:r>
            <a:r>
              <a:rPr lang="fr-FR" altLang="ro-RO" sz="2200" noProof="1"/>
              <a:t>establishment</a:t>
            </a:r>
            <a:r>
              <a:rPr lang="fr-FR" altLang="ro-RO" sz="2200"/>
              <a:t> duration (due to negociations for resource reservations) </a:t>
            </a:r>
            <a:r>
              <a:rPr lang="en-US" altLang="ro-RO" sz="2200"/>
              <a:t>compared</a:t>
            </a:r>
            <a:r>
              <a:rPr lang="fr-FR" altLang="ro-RO" sz="2200"/>
              <a:t> to data transfer duration </a:t>
            </a:r>
          </a:p>
          <a:p>
            <a:pPr lvl="1">
              <a:lnSpc>
                <a:spcPct val="80000"/>
              </a:lnSpc>
            </a:pPr>
            <a:r>
              <a:rPr lang="fr-FR" altLang="ro-RO" sz="2200"/>
              <a:t>Network resources are reserved for the entire duration of the connection, even if there is no data to be transferred: not suited for </a:t>
            </a:r>
            <a:r>
              <a:rPr lang="en-US" altLang="ro-RO" sz="2200" i="1"/>
              <a:t>bursty</a:t>
            </a:r>
            <a:r>
              <a:rPr lang="fr-FR" altLang="ro-RO" sz="2200"/>
              <a:t> traffic, as it is </a:t>
            </a:r>
            <a:r>
              <a:rPr lang="fr-FR" altLang="ro-RO" sz="2200" noProof="1"/>
              <a:t>most</a:t>
            </a:r>
            <a:r>
              <a:rPr lang="fr-FR" altLang="ro-RO" sz="2200"/>
              <a:t> of the data </a:t>
            </a:r>
            <a:r>
              <a:rPr lang="en-GB" altLang="ro-RO" sz="2200"/>
              <a:t>traffic</a:t>
            </a:r>
            <a:r>
              <a:rPr lang="fr-FR" altLang="ro-RO" sz="2200"/>
              <a:t> (e.g. WWW)</a:t>
            </a:r>
            <a:endParaRPr lang="en-US" altLang="ro-RO" sz="2200"/>
          </a:p>
          <a:p>
            <a:pPr lvl="1">
              <a:lnSpc>
                <a:spcPct val="80000"/>
              </a:lnSpc>
            </a:pPr>
            <a:r>
              <a:rPr lang="fr-FR" altLang="ro-RO" sz="2200"/>
              <a:t>Billing is time-based, not based on the volume of data transfered</a:t>
            </a:r>
          </a:p>
          <a:p>
            <a:pPr>
              <a:lnSpc>
                <a:spcPct val="80000"/>
              </a:lnSpc>
            </a:pPr>
            <a:r>
              <a:rPr lang="fr-FR" altLang="ro-RO" sz="2400"/>
              <a:t>Packet switching (PS) is much more efficient for data traffic</a:t>
            </a:r>
          </a:p>
          <a:p>
            <a:pPr>
              <a:lnSpc>
                <a:spcPct val="80000"/>
              </a:lnSpc>
            </a:pPr>
            <a:r>
              <a:rPr lang="en-US" altLang="ro-RO" sz="2400"/>
              <a:t>GPRS: </a:t>
            </a:r>
            <a:r>
              <a:rPr lang="fr-FR" altLang="ro-RO" sz="2400"/>
              <a:t>truly PS service for data transfer</a:t>
            </a:r>
            <a:r>
              <a:rPr lang="en-US" altLang="ro-RO" sz="2400"/>
              <a:t>, implement</a:t>
            </a:r>
            <a:r>
              <a:rPr lang="fr-FR" altLang="ro-RO" sz="2400"/>
              <a:t>ed</a:t>
            </a:r>
            <a:r>
              <a:rPr lang="en-US" altLang="ro-RO" sz="2400"/>
              <a:t> </a:t>
            </a:r>
            <a:r>
              <a:rPr lang="fr-FR" altLang="ro-RO" sz="2400" b="1"/>
              <a:t>over</a:t>
            </a:r>
            <a:r>
              <a:rPr lang="en-US" altLang="ro-RO" sz="2400"/>
              <a:t> </a:t>
            </a:r>
            <a:r>
              <a:rPr lang="fr-FR" altLang="ro-RO" sz="2400"/>
              <a:t>the existing </a:t>
            </a:r>
            <a:r>
              <a:rPr lang="en-US" altLang="ro-RO" sz="2400"/>
              <a:t>GSM</a:t>
            </a:r>
            <a:r>
              <a:rPr lang="fr-FR" altLang="ro-RO" sz="2400"/>
              <a:t> networks</a:t>
            </a:r>
            <a:endParaRPr lang="en-US" altLang="ro-RO" sz="2400"/>
          </a:p>
          <a:p>
            <a:pPr>
              <a:lnSpc>
                <a:spcPct val="80000"/>
              </a:lnSpc>
            </a:pPr>
            <a:r>
              <a:rPr lang="fr-FR" altLang="ro-RO" sz="2400"/>
              <a:t>Requirements</a:t>
            </a:r>
            <a:r>
              <a:rPr lang="en-US" altLang="ro-RO" sz="2400"/>
              <a:t>: </a:t>
            </a:r>
            <a:r>
              <a:rPr lang="fr-FR" altLang="ro-RO" sz="2400"/>
              <a:t>minimum costs</a:t>
            </a:r>
            <a:r>
              <a:rPr lang="en-US" altLang="ro-RO" sz="2400"/>
              <a:t>, </a:t>
            </a:r>
            <a:r>
              <a:rPr lang="fr-FR" altLang="ro-RO" sz="2400"/>
              <a:t>different services than those offered in</a:t>
            </a:r>
            <a:r>
              <a:rPr lang="en-US" altLang="ro-RO" sz="2400"/>
              <a:t> GSM</a:t>
            </a:r>
          </a:p>
          <a:p>
            <a:pPr>
              <a:lnSpc>
                <a:spcPct val="80000"/>
              </a:lnSpc>
            </a:pPr>
            <a:r>
              <a:rPr lang="en-US" altLang="ro-RO" sz="2400"/>
              <a:t>Ap</a:t>
            </a:r>
            <a:r>
              <a:rPr lang="fr-FR" altLang="ro-RO" sz="2400"/>
              <a:t>plications</a:t>
            </a:r>
            <a:r>
              <a:rPr lang="en-US" altLang="ro-RO" sz="2400"/>
              <a:t>: e-mail, FTP, WWW, multimedia, etc.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47CC827B-8321-3FDF-082D-A351CAE90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838200"/>
          </a:xfrm>
        </p:spPr>
        <p:txBody>
          <a:bodyPr/>
          <a:lstStyle/>
          <a:p>
            <a:r>
              <a:rPr lang="en-US" altLang="ro-RO"/>
              <a:t>GPRS -  Motivation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116EDD6-CE40-F37F-F957-1075AB4F6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524000"/>
            <a:ext cx="8534400" cy="4876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ro-RO" sz="2400"/>
              <a:t>General Packet Radio Service (GPRS) – mainly IP</a:t>
            </a:r>
          </a:p>
          <a:p>
            <a:pPr lvl="1">
              <a:lnSpc>
                <a:spcPct val="90000"/>
              </a:lnSpc>
            </a:pPr>
            <a:r>
              <a:rPr lang="en-US" altLang="ro-RO" sz="2000"/>
              <a:t>Connectionless data transfer - always on-line</a:t>
            </a:r>
          </a:p>
          <a:p>
            <a:pPr lvl="1">
              <a:lnSpc>
                <a:spcPct val="90000"/>
              </a:lnSpc>
            </a:pPr>
            <a:r>
              <a:rPr lang="en-US" altLang="ro-RO" sz="2000"/>
              <a:t>New set of interfaces - new packet switched network </a:t>
            </a:r>
          </a:p>
          <a:p>
            <a:pPr lvl="1">
              <a:lnSpc>
                <a:spcPct val="90000"/>
              </a:lnSpc>
            </a:pPr>
            <a:r>
              <a:rPr lang="en-US" altLang="ro-RO" sz="2000"/>
              <a:t>Instantaneous bit rates can range from 8 kbps to 115 kbps</a:t>
            </a:r>
          </a:p>
          <a:p>
            <a:pPr>
              <a:lnSpc>
                <a:spcPct val="90000"/>
              </a:lnSpc>
            </a:pPr>
            <a:r>
              <a:rPr lang="en-US" altLang="ro-RO" sz="2400" b="1"/>
              <a:t>Dynamic allocation of resources: </a:t>
            </a:r>
          </a:p>
          <a:p>
            <a:pPr lvl="1">
              <a:lnSpc>
                <a:spcPct val="90000"/>
              </a:lnSpc>
            </a:pPr>
            <a:r>
              <a:rPr lang="en-US" altLang="ro-RO" sz="2000" b="1"/>
              <a:t>a MS can use several channels, and several MS can be multiplexed on the same channel</a:t>
            </a:r>
          </a:p>
          <a:p>
            <a:pPr>
              <a:lnSpc>
                <a:spcPct val="90000"/>
              </a:lnSpc>
            </a:pPr>
            <a:r>
              <a:rPr lang="en-US" altLang="ro-RO" sz="2400"/>
              <a:t>Problem is not only with the air interface</a:t>
            </a:r>
          </a:p>
          <a:p>
            <a:pPr>
              <a:lnSpc>
                <a:spcPct val="90000"/>
              </a:lnSpc>
            </a:pPr>
            <a:r>
              <a:rPr lang="en-US" altLang="ro-RO" sz="2400"/>
              <a:t>Channel path through the entire system should be different for packet data and voice</a:t>
            </a:r>
          </a:p>
          <a:p>
            <a:pPr>
              <a:lnSpc>
                <a:spcPct val="90000"/>
              </a:lnSpc>
            </a:pPr>
            <a:r>
              <a:rPr lang="en-US" altLang="ro-RO" sz="2400"/>
              <a:t>Entire new architecture required to overlay existing GSM system</a:t>
            </a:r>
          </a:p>
          <a:p>
            <a:pPr>
              <a:lnSpc>
                <a:spcPct val="90000"/>
              </a:lnSpc>
            </a:pPr>
            <a:r>
              <a:rPr lang="fr-FR" altLang="ro-RO" sz="2400"/>
              <a:t>EGPRS: uses a different modulation techniques in order to ensure higher data rates (approx 3 times higher than in GPRS)</a:t>
            </a:r>
            <a:endParaRPr lang="en-US" altLang="ro-RO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EF1BBE28-5552-63E8-1E82-3ABA66E5A8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ro-RO"/>
              <a:t>General architecture of GPRS network </a:t>
            </a:r>
            <a:endParaRPr lang="en-US" altLang="ro-RO"/>
          </a:p>
        </p:txBody>
      </p:sp>
      <p:pic>
        <p:nvPicPr>
          <p:cNvPr id="48131" name="Picture 1027">
            <a:extLst>
              <a:ext uri="{FF2B5EF4-FFF2-40B4-BE49-F238E27FC236}">
                <a16:creationId xmlns:a16="http://schemas.microsoft.com/office/drawing/2014/main" id="{26EDD718-6697-A222-BD8B-C9E2C76F7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005014"/>
            <a:ext cx="72771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132" name="Text Box 1028">
            <a:extLst>
              <a:ext uri="{FF2B5EF4-FFF2-40B4-BE49-F238E27FC236}">
                <a16:creationId xmlns:a16="http://schemas.microsoft.com/office/drawing/2014/main" id="{446B20D1-1FF2-C555-3EDB-56AB0ADAC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953001"/>
            <a:ext cx="6705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ro-RO" sz="2000"/>
              <a:t>Fig. 1.1 ‘General architecture of the GPRS network’ from [SSP03 ]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ro-RO" sz="2000"/>
              <a:t>PS traffic routed through the GPRS backbone network (GSS – GPRS SubSystem) towards the external Packet Data Networks (PDNs)</a:t>
            </a:r>
            <a:endParaRPr lang="en-US" altLang="ro-RO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D0C920B5-9AD9-7B66-1958-40562D42BF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en-US" altLang="ro-RO" sz="4400"/>
              <a:t>MCS: GSM</a:t>
            </a:r>
            <a:endParaRPr lang="ro-RO" altLang="ro-RO" sz="4400"/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A4914DA4-E286-FB96-A486-FD890CBDD0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</p:spPr>
        <p:txBody>
          <a:bodyPr/>
          <a:lstStyle/>
          <a:p>
            <a:r>
              <a:rPr lang="en-US" altLang="ro-RO" sz="3200" u="sng"/>
              <a:t>G</a:t>
            </a:r>
            <a:r>
              <a:rPr lang="en-US" altLang="ro-RO" sz="3200"/>
              <a:t>lobal </a:t>
            </a:r>
            <a:r>
              <a:rPr lang="en-US" altLang="ro-RO" sz="3200" u="sng"/>
              <a:t>S</a:t>
            </a:r>
            <a:r>
              <a:rPr lang="en-US" altLang="ro-RO" sz="3200"/>
              <a:t>ystem for </a:t>
            </a:r>
            <a:r>
              <a:rPr lang="en-US" altLang="ro-RO" sz="3200" u="sng"/>
              <a:t>M</a:t>
            </a:r>
            <a:r>
              <a:rPr lang="en-US" altLang="ro-RO" sz="3200"/>
              <a:t>obile Communications</a:t>
            </a:r>
            <a:endParaRPr lang="ro-RO" altLang="ro-RO"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20BFE186-8871-EB6A-67F2-BDC8BC80A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r>
              <a:rPr lang="en-US" altLang="ro-RO"/>
              <a:t>GPRS</a:t>
            </a:r>
            <a:r>
              <a:rPr lang="fr-FR" altLang="ro-RO"/>
              <a:t> system architecture</a:t>
            </a:r>
            <a:endParaRPr lang="en-US" altLang="ro-RO"/>
          </a:p>
        </p:txBody>
      </p:sp>
      <p:sp>
        <p:nvSpPr>
          <p:cNvPr id="50179" name="Rectangle 4">
            <a:extLst>
              <a:ext uri="{FF2B5EF4-FFF2-40B4-BE49-F238E27FC236}">
                <a16:creationId xmlns:a16="http://schemas.microsoft.com/office/drawing/2014/main" id="{FE2821F9-6834-F98B-57CA-508E0C986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4688" y="111442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o-RO" altLang="ro-RO" sz="2400"/>
          </a:p>
        </p:txBody>
      </p:sp>
      <p:graphicFrame>
        <p:nvGraphicFramePr>
          <p:cNvPr id="50180" name="Object 3">
            <a:extLst>
              <a:ext uri="{FF2B5EF4-FFF2-40B4-BE49-F238E27FC236}">
                <a16:creationId xmlns:a16="http://schemas.microsoft.com/office/drawing/2014/main" id="{819715D4-3557-1733-372D-57D79C12F7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7289" y="1131889"/>
          <a:ext cx="7540625" cy="554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10168128" imgH="8129016" progId="Word.Picture.8">
                  <p:embed/>
                </p:oleObj>
              </mc:Choice>
              <mc:Fallback>
                <p:oleObj name="Picture" r:id="rId3" imgW="10168128" imgH="8129016" progId="Word.Picture.8">
                  <p:embed/>
                  <p:pic>
                    <p:nvPicPr>
                      <p:cNvPr id="50180" name="Object 3">
                        <a:extLst>
                          <a:ext uri="{FF2B5EF4-FFF2-40B4-BE49-F238E27FC236}">
                            <a16:creationId xmlns:a16="http://schemas.microsoft.com/office/drawing/2014/main" id="{819715D4-3557-1733-372D-57D79C12F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7289" y="1131889"/>
                        <a:ext cx="7540625" cy="554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Text Box 5">
            <a:extLst>
              <a:ext uri="{FF2B5EF4-FFF2-40B4-BE49-F238E27FC236}">
                <a16:creationId xmlns:a16="http://schemas.microsoft.com/office/drawing/2014/main" id="{00C4E3B6-F853-E1CA-76E1-0B9DBA47A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600" y="5715001"/>
            <a:ext cx="3200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ro-RO" sz="2000"/>
              <a:t>Fig 1.2. from [Tod06]. Based on [CG97] and [BVE99]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5C1C8378-5023-3AC2-6030-E66B4514C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o-RO"/>
              <a:t>Legend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61C0026-272F-BAA8-DD8D-525B462271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ro-RO" sz="2400"/>
              <a:t>MS  - Mobile Station </a:t>
            </a:r>
          </a:p>
          <a:p>
            <a:pPr>
              <a:lnSpc>
                <a:spcPct val="80000"/>
              </a:lnSpc>
            </a:pPr>
            <a:r>
              <a:rPr lang="en-US" altLang="ro-RO" sz="2400"/>
              <a:t>(MN - Mobile Node</a:t>
            </a:r>
            <a:r>
              <a:rPr lang="fr-FR" altLang="ro-RO" sz="2400"/>
              <a:t>: </a:t>
            </a:r>
            <a:r>
              <a:rPr lang="en-US" altLang="ro-RO" sz="2400"/>
              <a:t>UMTS designation for MS)</a:t>
            </a:r>
          </a:p>
          <a:p>
            <a:pPr>
              <a:lnSpc>
                <a:spcPct val="80000"/>
              </a:lnSpc>
            </a:pPr>
            <a:r>
              <a:rPr lang="en-US" altLang="ro-RO" sz="2400"/>
              <a:t>BTS - Base Transceiver Station</a:t>
            </a:r>
          </a:p>
          <a:p>
            <a:pPr>
              <a:lnSpc>
                <a:spcPct val="80000"/>
              </a:lnSpc>
            </a:pPr>
            <a:r>
              <a:rPr lang="en-US" altLang="ro-RO" sz="2400"/>
              <a:t>BSC - Base Station Controller</a:t>
            </a:r>
          </a:p>
          <a:p>
            <a:pPr>
              <a:lnSpc>
                <a:spcPct val="80000"/>
              </a:lnSpc>
            </a:pPr>
            <a:r>
              <a:rPr lang="en-US" altLang="ro-RO" sz="2400"/>
              <a:t>PCU - Packet Control Unit</a:t>
            </a:r>
          </a:p>
          <a:p>
            <a:pPr>
              <a:lnSpc>
                <a:spcPct val="80000"/>
              </a:lnSpc>
            </a:pPr>
            <a:r>
              <a:rPr lang="en-US" altLang="ro-RO" sz="2400"/>
              <a:t>SGSN - Serving GPRS Support Node</a:t>
            </a:r>
          </a:p>
          <a:p>
            <a:pPr>
              <a:lnSpc>
                <a:spcPct val="80000"/>
              </a:lnSpc>
            </a:pPr>
            <a:r>
              <a:rPr lang="en-US" altLang="ro-RO" sz="2400"/>
              <a:t>GGSN - Gateway GPRS Support Node</a:t>
            </a:r>
          </a:p>
          <a:p>
            <a:pPr>
              <a:lnSpc>
                <a:spcPct val="80000"/>
              </a:lnSpc>
            </a:pPr>
            <a:r>
              <a:rPr lang="en-US" altLang="ro-RO" sz="2400"/>
              <a:t>PCU is part of the BS</a:t>
            </a:r>
            <a:r>
              <a:rPr lang="fr-FR" altLang="ro-RO" sz="2400"/>
              <a:t>S</a:t>
            </a:r>
            <a:endParaRPr lang="en-US" altLang="ro-RO" sz="2400"/>
          </a:p>
          <a:p>
            <a:pPr>
              <a:lnSpc>
                <a:spcPct val="80000"/>
              </a:lnSpc>
            </a:pPr>
            <a:r>
              <a:rPr lang="en-US" altLang="ro-RO" sz="2400"/>
              <a:t>BSC must communicate with an SGSN and an MSC</a:t>
            </a:r>
          </a:p>
          <a:p>
            <a:pPr>
              <a:lnSpc>
                <a:spcPct val="80000"/>
              </a:lnSpc>
            </a:pPr>
            <a:r>
              <a:rPr lang="en-US" altLang="ro-RO" sz="2400"/>
              <a:t>Packet switched traffic and circuit switched traffic have different core networks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6ED63AAC-6A19-6D7C-8BCC-F35CBA7B63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fr-FR" altLang="ro-RO"/>
              <a:t>Overview of resource allocation in GPRS</a:t>
            </a:r>
            <a:endParaRPr lang="en-US" altLang="ro-RO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A561FF6-9200-ACB3-62FE-487F0948F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8153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altLang="ro-RO"/>
              <a:t>In GPRS, resources are allocated at different levels:</a:t>
            </a:r>
          </a:p>
          <a:p>
            <a:pPr lvl="1">
              <a:lnSpc>
                <a:spcPct val="90000"/>
              </a:lnSpc>
            </a:pPr>
            <a:r>
              <a:rPr lang="fr-FR" altLang="ro-RO"/>
              <a:t>GPRS attach: </a:t>
            </a:r>
          </a:p>
          <a:p>
            <a:pPr lvl="2">
              <a:lnSpc>
                <a:spcPct val="90000"/>
              </a:lnSpc>
            </a:pPr>
            <a:r>
              <a:rPr lang="fr-FR" altLang="ro-RO"/>
              <a:t>a logical link established between MS and SGSN </a:t>
            </a:r>
          </a:p>
          <a:p>
            <a:pPr lvl="1">
              <a:lnSpc>
                <a:spcPct val="90000"/>
              </a:lnSpc>
            </a:pPr>
            <a:r>
              <a:rPr lang="fr-FR" altLang="ro-RO"/>
              <a:t>Session, or PDP context activation:</a:t>
            </a:r>
          </a:p>
          <a:p>
            <a:pPr lvl="2">
              <a:lnSpc>
                <a:spcPct val="90000"/>
              </a:lnSpc>
            </a:pPr>
            <a:r>
              <a:rPr lang="fr-FR" altLang="ro-RO"/>
              <a:t>A route is established between MS, SGSN, GGSN and an external server outside GPRS network</a:t>
            </a:r>
          </a:p>
          <a:p>
            <a:pPr lvl="1">
              <a:lnSpc>
                <a:spcPct val="90000"/>
              </a:lnSpc>
            </a:pPr>
            <a:r>
              <a:rPr lang="fr-FR" altLang="ro-RO"/>
              <a:t>Micro-connection (TBF establishment):</a:t>
            </a:r>
          </a:p>
          <a:p>
            <a:pPr lvl="2">
              <a:lnSpc>
                <a:spcPct val="90000"/>
              </a:lnSpc>
            </a:pPr>
            <a:r>
              <a:rPr lang="fr-FR" altLang="ro-RO"/>
              <a:t>Between MS and BSS, in one direction and one cell</a:t>
            </a:r>
          </a:p>
          <a:p>
            <a:pPr lvl="2">
              <a:lnSpc>
                <a:spcPct val="90000"/>
              </a:lnSpc>
            </a:pPr>
            <a:r>
              <a:rPr lang="fr-FR" altLang="ro-RO"/>
              <a:t>Radio channels are allocated to a user (a MS) </a:t>
            </a:r>
          </a:p>
          <a:p>
            <a:pPr lvl="1">
              <a:lnSpc>
                <a:spcPct val="90000"/>
              </a:lnSpc>
            </a:pPr>
            <a:r>
              <a:rPr lang="fr-FR" altLang="ro-RO"/>
              <a:t>Radio block: </a:t>
            </a:r>
          </a:p>
          <a:p>
            <a:pPr lvl="2">
              <a:lnSpc>
                <a:spcPct val="90000"/>
              </a:lnSpc>
            </a:pPr>
            <a:r>
              <a:rPr lang="fr-FR" altLang="ro-RO"/>
              <a:t>different users that share a PDCH are scheduled on a time basis</a:t>
            </a:r>
          </a:p>
          <a:p>
            <a:pPr lvl="2">
              <a:lnSpc>
                <a:spcPct val="90000"/>
              </a:lnSpc>
            </a:pPr>
            <a:r>
              <a:rPr lang="fr-FR" altLang="ro-RO"/>
              <a:t>Level: MAC</a:t>
            </a:r>
          </a:p>
          <a:p>
            <a:pPr lvl="2">
              <a:lnSpc>
                <a:spcPct val="90000"/>
              </a:lnSpc>
            </a:pPr>
            <a:r>
              <a:rPr lang="fr-FR" altLang="ro-RO"/>
              <a:t>Period: radio block period (20ms)</a:t>
            </a:r>
            <a:endParaRPr lang="en-US" altLang="ro-RO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>
            <a:extLst>
              <a:ext uri="{FF2B5EF4-FFF2-40B4-BE49-F238E27FC236}">
                <a16:creationId xmlns:a16="http://schemas.microsoft.com/office/drawing/2014/main" id="{2CB2148B-0C67-72FE-F49C-8FAF20332A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o-RO"/>
              <a:t>Main transactions</a:t>
            </a:r>
            <a:r>
              <a:rPr lang="fr-FR" altLang="ro-RO"/>
              <a:t>. Resource allocation in GPRS</a:t>
            </a:r>
            <a:endParaRPr lang="en-US" altLang="ro-RO"/>
          </a:p>
        </p:txBody>
      </p:sp>
      <p:pic>
        <p:nvPicPr>
          <p:cNvPr id="56323" name="Picture 6">
            <a:extLst>
              <a:ext uri="{FF2B5EF4-FFF2-40B4-BE49-F238E27FC236}">
                <a16:creationId xmlns:a16="http://schemas.microsoft.com/office/drawing/2014/main" id="{00032ACD-C034-EEDA-CEBE-9D446E9E7193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6864" y="2714625"/>
            <a:ext cx="6516687" cy="2647950"/>
          </a:xfrm>
          <a:noFill/>
        </p:spPr>
      </p:pic>
      <p:sp>
        <p:nvSpPr>
          <p:cNvPr id="56324" name="Text Box 7">
            <a:extLst>
              <a:ext uri="{FF2B5EF4-FFF2-40B4-BE49-F238E27FC236}">
                <a16:creationId xmlns:a16="http://schemas.microsoft.com/office/drawing/2014/main" id="{08C81B01-25FE-D241-FAFB-66BC9A606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864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ro-RO" sz="2400"/>
              <a:t>Fig. 2. ‘Three-stage QoS management’ from [SM01]</a:t>
            </a:r>
            <a:endParaRPr lang="en-US" altLang="ro-RO" sz="2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68A22043-71FD-238E-846F-3EC7F8F69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ro-RO"/>
              <a:t>GPRS </a:t>
            </a:r>
            <a:r>
              <a:rPr lang="en-US" altLang="ro-RO"/>
              <a:t>QoS</a:t>
            </a:r>
            <a:r>
              <a:rPr lang="fr-FR" altLang="ro-RO"/>
              <a:t> specification</a:t>
            </a:r>
            <a:endParaRPr lang="en-US" altLang="ro-RO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0A45868C-7E94-BB5E-3277-28BA289C053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o-RO" sz="2400"/>
              <a:t>Release’97:</a:t>
            </a:r>
          </a:p>
          <a:p>
            <a:pPr>
              <a:lnSpc>
                <a:spcPct val="90000"/>
              </a:lnSpc>
            </a:pPr>
            <a:r>
              <a:rPr lang="en-US" altLang="ro-RO" sz="2400"/>
              <a:t>C</a:t>
            </a:r>
            <a:r>
              <a:rPr lang="fr-FR" altLang="ro-RO" sz="2400"/>
              <a:t>haracterised by</a:t>
            </a:r>
            <a:r>
              <a:rPr lang="en-US" altLang="ro-RO" sz="2400"/>
              <a:t>: 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The service precedence</a:t>
            </a:r>
            <a:endParaRPr lang="en-US" altLang="ro-RO" sz="2000"/>
          </a:p>
          <a:p>
            <a:pPr lvl="1">
              <a:lnSpc>
                <a:spcPct val="90000"/>
              </a:lnSpc>
            </a:pPr>
            <a:r>
              <a:rPr lang="fr-FR" altLang="ro-RO" sz="2000"/>
              <a:t>Delay</a:t>
            </a:r>
            <a:endParaRPr lang="en-US" altLang="ro-RO" sz="2000"/>
          </a:p>
          <a:p>
            <a:pPr lvl="1">
              <a:lnSpc>
                <a:spcPct val="90000"/>
              </a:lnSpc>
            </a:pPr>
            <a:r>
              <a:rPr lang="fr-FR" altLang="ro-RO" sz="2000"/>
              <a:t>reliability</a:t>
            </a:r>
            <a:endParaRPr lang="en-US" altLang="ro-RO" sz="2000"/>
          </a:p>
          <a:p>
            <a:pPr lvl="1">
              <a:lnSpc>
                <a:spcPct val="90000"/>
              </a:lnSpc>
            </a:pPr>
            <a:r>
              <a:rPr lang="fr-FR" altLang="ro-RO" sz="2000"/>
              <a:t>Peak and mean throughput</a:t>
            </a:r>
            <a:endParaRPr lang="en-US" altLang="ro-RO" sz="2000"/>
          </a:p>
          <a:p>
            <a:pPr>
              <a:lnSpc>
                <a:spcPct val="90000"/>
              </a:lnSpc>
            </a:pPr>
            <a:r>
              <a:rPr lang="en-US" altLang="ro-RO" sz="2400"/>
              <a:t>Problem</a:t>
            </a:r>
            <a:r>
              <a:rPr lang="fr-FR" altLang="ro-RO" sz="2400"/>
              <a:t>s</a:t>
            </a:r>
            <a:r>
              <a:rPr lang="en-US" altLang="ro-RO" sz="2400"/>
              <a:t>: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Only 1</a:t>
            </a:r>
            <a:r>
              <a:rPr lang="en-US" altLang="ro-RO" sz="2000"/>
              <a:t> </a:t>
            </a:r>
            <a:r>
              <a:rPr lang="fr-FR" altLang="ro-RO" sz="2000"/>
              <a:t>QoS </a:t>
            </a:r>
            <a:r>
              <a:rPr lang="en-US" altLang="ro-RO" sz="2000"/>
              <a:t>profil</a:t>
            </a:r>
            <a:r>
              <a:rPr lang="fr-FR" altLang="ro-RO" sz="2000"/>
              <a:t>e</a:t>
            </a:r>
            <a:r>
              <a:rPr lang="en-US" altLang="ro-RO" sz="2000"/>
              <a:t> per PDP context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BSS not involved in QoS negotiation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Too manny QoS classes</a:t>
            </a:r>
            <a:endParaRPr lang="en-US" altLang="ro-RO" sz="2000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0C1FC3AD-593B-0651-9447-4C866EBB925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ro-RO" sz="2400"/>
              <a:t>Release’99:</a:t>
            </a:r>
          </a:p>
          <a:p>
            <a:pPr>
              <a:lnSpc>
                <a:spcPct val="90000"/>
              </a:lnSpc>
            </a:pPr>
            <a:r>
              <a:rPr lang="fr-FR" altLang="ro-RO" sz="2400"/>
              <a:t>Same like UMTS</a:t>
            </a:r>
            <a:r>
              <a:rPr lang="en-US" altLang="ro-RO" sz="2400"/>
              <a:t> Qo</a:t>
            </a:r>
            <a:r>
              <a:rPr lang="fr-FR" altLang="ro-RO" sz="2400"/>
              <a:t>S</a:t>
            </a:r>
          </a:p>
          <a:p>
            <a:pPr>
              <a:lnSpc>
                <a:spcPct val="90000"/>
              </a:lnSpc>
            </a:pPr>
            <a:r>
              <a:rPr lang="en-US" altLang="ro-RO" sz="2400"/>
              <a:t>C</a:t>
            </a:r>
            <a:r>
              <a:rPr lang="fr-FR" altLang="ro-RO" sz="2400"/>
              <a:t>haracterised by traffic  classes</a:t>
            </a:r>
            <a:r>
              <a:rPr lang="en-US" altLang="ro-RO" sz="240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ro-RO" sz="2000"/>
              <a:t>Conversational  (vo</a:t>
            </a:r>
            <a:r>
              <a:rPr lang="fr-FR" altLang="ro-RO" sz="2000"/>
              <a:t>i</a:t>
            </a:r>
            <a:r>
              <a:rPr lang="en-US" altLang="ro-RO" sz="2000"/>
              <a:t>ce</a:t>
            </a:r>
            <a:r>
              <a:rPr lang="fr-FR" altLang="ro-RO" sz="2000"/>
              <a:t>, telent</a:t>
            </a:r>
            <a:r>
              <a:rPr lang="en-US" altLang="ro-RO" sz="2000"/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ro-RO" sz="2000"/>
              <a:t>Streaming</a:t>
            </a:r>
          </a:p>
          <a:p>
            <a:pPr lvl="1">
              <a:lnSpc>
                <a:spcPct val="90000"/>
              </a:lnSpc>
            </a:pPr>
            <a:r>
              <a:rPr lang="en-US" altLang="ro-RO" sz="2000"/>
              <a:t>Interactiv</a:t>
            </a:r>
            <a:r>
              <a:rPr lang="fr-FR" altLang="ro-RO" sz="2000"/>
              <a:t>e</a:t>
            </a:r>
            <a:r>
              <a:rPr lang="en-US" altLang="ro-RO" sz="2000"/>
              <a:t> (WWW)</a:t>
            </a:r>
          </a:p>
          <a:p>
            <a:pPr lvl="1">
              <a:lnSpc>
                <a:spcPct val="90000"/>
              </a:lnSpc>
            </a:pPr>
            <a:r>
              <a:rPr lang="en-US" altLang="ro-RO" sz="2000"/>
              <a:t>Background (e-mail, FTP)</a:t>
            </a:r>
          </a:p>
          <a:p>
            <a:pPr>
              <a:lnSpc>
                <a:spcPct val="90000"/>
              </a:lnSpc>
            </a:pPr>
            <a:r>
              <a:rPr lang="fr-FR" altLang="ro-RO" sz="2400"/>
              <a:t>Solves the problems of </a:t>
            </a:r>
            <a:r>
              <a:rPr lang="en-US" altLang="ro-RO" sz="2400"/>
              <a:t> Rel’97</a:t>
            </a:r>
            <a:r>
              <a:rPr lang="fr-FR" altLang="ro-RO" sz="2400"/>
              <a:t> QoS specifsication</a:t>
            </a:r>
            <a:endParaRPr lang="en-US" altLang="ro-RO" sz="2400"/>
          </a:p>
          <a:p>
            <a:pPr lvl="1">
              <a:lnSpc>
                <a:spcPct val="90000"/>
              </a:lnSpc>
            </a:pPr>
            <a:endParaRPr lang="en-US" altLang="ro-RO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15CB32A-D25A-27E1-0CE6-6CA03DABB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7772400" cy="1143000"/>
          </a:xfrm>
        </p:spPr>
        <p:txBody>
          <a:bodyPr/>
          <a:lstStyle/>
          <a:p>
            <a:r>
              <a:rPr lang="fr-FR" altLang="ro-RO"/>
              <a:t>GSM evolution</a:t>
            </a:r>
            <a:endParaRPr lang="en-US" altLang="ro-RO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ECA3086-3CBB-1965-D8FD-67319B98F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382000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altLang="ro-RO"/>
              <a:t>GSM=</a:t>
            </a:r>
            <a:r>
              <a:rPr lang="fr-FR" altLang="ro-RO" u="sng"/>
              <a:t>G</a:t>
            </a:r>
            <a:r>
              <a:rPr lang="fr-FR" altLang="ro-RO"/>
              <a:t>lobal </a:t>
            </a:r>
            <a:r>
              <a:rPr lang="fr-FR" altLang="ro-RO" u="sng"/>
              <a:t>S</a:t>
            </a:r>
            <a:r>
              <a:rPr lang="fr-FR" altLang="ro-RO"/>
              <a:t>ystem for </a:t>
            </a:r>
            <a:r>
              <a:rPr lang="fr-FR" altLang="ro-RO" u="sng"/>
              <a:t>M</a:t>
            </a:r>
            <a:r>
              <a:rPr lang="fr-FR" altLang="ro-RO"/>
              <a:t>obile Communications</a:t>
            </a:r>
          </a:p>
          <a:p>
            <a:pPr>
              <a:lnSpc>
                <a:spcPct val="90000"/>
              </a:lnSpc>
            </a:pPr>
            <a:r>
              <a:rPr lang="fr-FR" altLang="ro-RO"/>
              <a:t>GSM Evolution:</a:t>
            </a:r>
          </a:p>
          <a:p>
            <a:pPr lvl="1">
              <a:lnSpc>
                <a:spcPct val="90000"/>
              </a:lnSpc>
            </a:pPr>
            <a:r>
              <a:rPr lang="fr-FR" altLang="ro-RO"/>
              <a:t>1979 the 900MHz band reserved</a:t>
            </a:r>
          </a:p>
          <a:p>
            <a:pPr lvl="1">
              <a:lnSpc>
                <a:spcPct val="90000"/>
              </a:lnSpc>
            </a:pPr>
            <a:r>
              <a:rPr lang="fr-FR" altLang="ro-RO"/>
              <a:t>1982 </a:t>
            </a:r>
            <a:r>
              <a:rPr lang="fr-FR" altLang="ro-RO" i="1"/>
              <a:t>Groupe Spécial Mobile</a:t>
            </a:r>
            <a:r>
              <a:rPr lang="fr-FR" altLang="ro-RO"/>
              <a:t> under CEPT (Post &amp;Telecom European Conference)</a:t>
            </a:r>
          </a:p>
          <a:p>
            <a:pPr lvl="1">
              <a:lnSpc>
                <a:spcPct val="90000"/>
              </a:lnSpc>
            </a:pPr>
            <a:r>
              <a:rPr lang="fr-FR" altLang="ro-RO"/>
              <a:t>1988-89 GSM taken over by ETSI (European Telecommunication Standard Institute)</a:t>
            </a:r>
          </a:p>
          <a:p>
            <a:pPr lvl="1">
              <a:lnSpc>
                <a:spcPct val="90000"/>
              </a:lnSpc>
            </a:pPr>
            <a:r>
              <a:rPr lang="fr-FR" altLang="ro-RO"/>
              <a:t>1990-91 </a:t>
            </a:r>
          </a:p>
          <a:p>
            <a:pPr lvl="2">
              <a:lnSpc>
                <a:spcPct val="90000"/>
              </a:lnSpc>
            </a:pPr>
            <a:r>
              <a:rPr lang="fr-FR" altLang="ro-RO"/>
              <a:t>‘Phase 1’ recommendations</a:t>
            </a:r>
          </a:p>
          <a:p>
            <a:pPr lvl="2">
              <a:lnSpc>
                <a:spcPct val="90000"/>
              </a:lnSpc>
            </a:pPr>
            <a:r>
              <a:rPr lang="fr-FR" altLang="ro-RO"/>
              <a:t>DCS1800</a:t>
            </a:r>
          </a:p>
          <a:p>
            <a:pPr lvl="1">
              <a:lnSpc>
                <a:spcPct val="90000"/>
              </a:lnSpc>
            </a:pPr>
            <a:r>
              <a:rPr lang="fr-FR" altLang="ro-RO"/>
              <a:t>1992 first commercial GSM networks</a:t>
            </a:r>
          </a:p>
          <a:p>
            <a:pPr lvl="1">
              <a:lnSpc>
                <a:spcPct val="90000"/>
              </a:lnSpc>
            </a:pPr>
            <a:r>
              <a:rPr lang="fr-FR" altLang="ro-RO"/>
              <a:t>1995 ‘Phase 2’ recommendtions issued</a:t>
            </a:r>
          </a:p>
          <a:p>
            <a:pPr lvl="1">
              <a:lnSpc>
                <a:spcPct val="90000"/>
              </a:lnSpc>
            </a:pPr>
            <a:r>
              <a:rPr lang="fr-FR" altLang="ro-RO"/>
              <a:t>1998 3GPP (3rd Generation Partnership Project)</a:t>
            </a:r>
            <a:endParaRPr lang="en-US" altLang="ro-R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EBF41FD1-1348-39FA-C7E7-D093957A2A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7772400" cy="838200"/>
          </a:xfrm>
        </p:spPr>
        <p:txBody>
          <a:bodyPr/>
          <a:lstStyle/>
          <a:p>
            <a:r>
              <a:rPr lang="fr-FR" altLang="ro-RO"/>
              <a:t>GSM 900, 1800, 1900</a:t>
            </a:r>
            <a:endParaRPr lang="en-US" altLang="ro-RO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E07939A8-F6C4-BA7C-54E7-0125E940F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219200"/>
            <a:ext cx="84582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fr-FR" altLang="ro-RO"/>
              <a:t>GSM 900: 2 x 25 MHz frequency bands: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890-915 MHz UL, 935-960 MHz DL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124 carriers, 200 kHz each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Extended version: 2x35MHz 880-915MHz UL, 925-960MHz DL, 174 carriers, 200kHz each</a:t>
            </a:r>
          </a:p>
          <a:p>
            <a:pPr>
              <a:lnSpc>
                <a:spcPct val="90000"/>
              </a:lnSpc>
            </a:pPr>
            <a:r>
              <a:rPr lang="fr-FR" altLang="ro-RO" sz="2400"/>
              <a:t>GSM 1800 (Digital Cellular System -DCS)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At the request of the UK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2x75MHz frequency bands: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1710-1785 MHz UL, 1805-1880 MHz DL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374 carriers (200kHz/carrier)</a:t>
            </a:r>
          </a:p>
          <a:p>
            <a:pPr>
              <a:lnSpc>
                <a:spcPct val="90000"/>
              </a:lnSpc>
            </a:pPr>
            <a:r>
              <a:rPr lang="fr-FR" altLang="ro-RO" sz="2400"/>
              <a:t>GSM 1900 (Personal Communication System or PCS1900)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North and South American version of DCS 1800</a:t>
            </a:r>
          </a:p>
          <a:p>
            <a:pPr>
              <a:lnSpc>
                <a:spcPct val="90000"/>
              </a:lnSpc>
            </a:pPr>
            <a:r>
              <a:rPr lang="fr-FR" altLang="ro-RO" sz="2400"/>
              <a:t>GSM 850 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same frequency range like AMPS, D-AMPS, IS-95 (American standards)</a:t>
            </a:r>
          </a:p>
          <a:p>
            <a:pPr lvl="1">
              <a:lnSpc>
                <a:spcPct val="90000"/>
              </a:lnSpc>
            </a:pPr>
            <a:r>
              <a:rPr lang="fr-FR" altLang="ro-RO" sz="2000"/>
              <a:t>824-890MHz UL, 869-894MHz DL, 124x200kHz carriers</a:t>
            </a:r>
          </a:p>
          <a:p>
            <a:pPr lvl="1">
              <a:lnSpc>
                <a:spcPct val="90000"/>
              </a:lnSpc>
            </a:pPr>
            <a:endParaRPr lang="en-US" altLang="ro-RO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A0E3D8D-79A6-E8C3-989E-24A3E8BAF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o-RO" sz="4000"/>
              <a:t>Architecture of the GSM system [JS]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69651BB-DB55-C538-4471-9F77AA2A3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ro-RO" sz="2400"/>
              <a:t>GSM is a PLMN (Public Land Mobile Network)</a:t>
            </a:r>
          </a:p>
          <a:p>
            <a:pPr lvl="1" eaLnBrk="1" hangingPunct="1"/>
            <a:r>
              <a:rPr lang="en-US" altLang="ro-RO" sz="2000"/>
              <a:t>several providers setup mobile networks following the GSM standard within each country</a:t>
            </a:r>
          </a:p>
          <a:p>
            <a:pPr lvl="1" eaLnBrk="1" hangingPunct="1"/>
            <a:r>
              <a:rPr lang="en-US" altLang="ro-RO" sz="2000"/>
              <a:t>components</a:t>
            </a:r>
          </a:p>
          <a:p>
            <a:pPr marL="1162050" lvl="2"/>
            <a:r>
              <a:rPr lang="en-US" altLang="ro-RO" sz="1800"/>
              <a:t>MS (mobile station)</a:t>
            </a:r>
          </a:p>
          <a:p>
            <a:pPr marL="1162050" lvl="2"/>
            <a:r>
              <a:rPr lang="en-US" altLang="ro-RO" sz="1800"/>
              <a:t>BS (base station)</a:t>
            </a:r>
          </a:p>
          <a:p>
            <a:pPr marL="1162050" lvl="2"/>
            <a:r>
              <a:rPr lang="en-US" altLang="ro-RO" sz="1800"/>
              <a:t>MSC (mobile switching center)</a:t>
            </a:r>
          </a:p>
          <a:p>
            <a:pPr marL="1162050" lvl="2"/>
            <a:r>
              <a:rPr lang="en-US" altLang="ro-RO" sz="1800"/>
              <a:t>LR (location register)</a:t>
            </a:r>
          </a:p>
          <a:p>
            <a:pPr lvl="1" eaLnBrk="1" hangingPunct="1"/>
            <a:r>
              <a:rPr lang="en-US" altLang="ro-RO" sz="2000"/>
              <a:t>subsystems</a:t>
            </a:r>
          </a:p>
          <a:p>
            <a:pPr marL="1162050" lvl="2"/>
            <a:r>
              <a:rPr lang="en-US" altLang="ro-RO" sz="1800"/>
              <a:t>RSS (radio subsystem): covers all radio aspects</a:t>
            </a:r>
          </a:p>
          <a:p>
            <a:pPr marL="1162050" lvl="2"/>
            <a:r>
              <a:rPr lang="en-US" altLang="ro-RO" sz="1800"/>
              <a:t>NSS (network and switching subsystem): call forwarding, handover, switching</a:t>
            </a:r>
          </a:p>
          <a:p>
            <a:pPr marL="1162050" lvl="2"/>
            <a:r>
              <a:rPr lang="en-US" altLang="ro-RO" sz="1800"/>
              <a:t>OSS (operation subsystem): management of the</a:t>
            </a:r>
            <a:r>
              <a:rPr lang="en-US" altLang="ro-RO"/>
              <a:t> network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T68i">
            <a:extLst>
              <a:ext uri="{FF2B5EF4-FFF2-40B4-BE49-F238E27FC236}">
                <a16:creationId xmlns:a16="http://schemas.microsoft.com/office/drawing/2014/main" id="{31CD6048-1455-B981-06C0-EAB99C1D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3716339"/>
            <a:ext cx="147637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>
            <a:extLst>
              <a:ext uri="{FF2B5EF4-FFF2-40B4-BE49-F238E27FC236}">
                <a16:creationId xmlns:a16="http://schemas.microsoft.com/office/drawing/2014/main" id="{A94B4EF5-D8F2-4B83-2A65-DA1C419CC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01600"/>
            <a:ext cx="8215312" cy="838200"/>
          </a:xfrm>
        </p:spPr>
        <p:txBody>
          <a:bodyPr/>
          <a:lstStyle/>
          <a:p>
            <a:pPr eaLnBrk="1" hangingPunct="1"/>
            <a:r>
              <a:rPr lang="en-US" altLang="ro-RO"/>
              <a:t>Ingredients 1: Mobile Phones [JS]</a:t>
            </a:r>
          </a:p>
        </p:txBody>
      </p:sp>
      <p:pic>
        <p:nvPicPr>
          <p:cNvPr id="30724" name="Picture 4" descr="pa_n1_call">
            <a:extLst>
              <a:ext uri="{FF2B5EF4-FFF2-40B4-BE49-F238E27FC236}">
                <a16:creationId xmlns:a16="http://schemas.microsoft.com/office/drawing/2014/main" id="{0E022841-FC03-093F-C302-6FBE487FB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8585"/>
          <a:stretch>
            <a:fillRect/>
          </a:stretch>
        </p:blipFill>
        <p:spPr bwMode="auto">
          <a:xfrm>
            <a:off x="1524001" y="908051"/>
            <a:ext cx="10890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pa_9210i_06">
            <a:extLst>
              <a:ext uri="{FF2B5EF4-FFF2-40B4-BE49-F238E27FC236}">
                <a16:creationId xmlns:a16="http://schemas.microsoft.com/office/drawing/2014/main" id="{C14DAAB5-AA3D-77DB-34AE-66340A9A9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4797426"/>
            <a:ext cx="190976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hq_m50_4">
            <a:extLst>
              <a:ext uri="{FF2B5EF4-FFF2-40B4-BE49-F238E27FC236}">
                <a16:creationId xmlns:a16="http://schemas.microsoft.com/office/drawing/2014/main" id="{5D515DCB-15C6-C306-2FE8-090CFAD1B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r="23494"/>
          <a:stretch>
            <a:fillRect/>
          </a:stretch>
        </p:blipFill>
        <p:spPr bwMode="auto">
          <a:xfrm>
            <a:off x="4800601" y="4365625"/>
            <a:ext cx="790575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>
            <a:extLst>
              <a:ext uri="{FF2B5EF4-FFF2-40B4-BE49-F238E27FC236}">
                <a16:creationId xmlns:a16="http://schemas.microsoft.com/office/drawing/2014/main" id="{ABB59DBE-B4FF-9ED0-15D3-05EE609F6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6" y="3644901"/>
            <a:ext cx="33858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ro-RO" sz="2400">
                <a:latin typeface="Arial" panose="020B0604020202020204" pitchFamily="34" charset="0"/>
              </a:rPr>
              <a:t>The visible but </a:t>
            </a:r>
            <a:r>
              <a:rPr lang="de-DE" altLang="ro-RO" sz="2400">
                <a:solidFill>
                  <a:schemeClr val="accent2"/>
                </a:solidFill>
                <a:latin typeface="Arial" panose="020B0604020202020204" pitchFamily="34" charset="0"/>
              </a:rPr>
              <a:t>smallest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ro-RO" sz="2400">
                <a:solidFill>
                  <a:schemeClr val="accent2"/>
                </a:solidFill>
                <a:latin typeface="Arial" panose="020B0604020202020204" pitchFamily="34" charset="0"/>
              </a:rPr>
              <a:t>part</a:t>
            </a:r>
            <a:r>
              <a:rPr lang="de-DE" altLang="ro-RO" sz="2400">
                <a:latin typeface="Arial" panose="020B0604020202020204" pitchFamily="34" charset="0"/>
              </a:rPr>
              <a:t> of the network!</a:t>
            </a:r>
          </a:p>
        </p:txBody>
      </p:sp>
      <p:pic>
        <p:nvPicPr>
          <p:cNvPr id="30728" name="Picture 8" descr="pocket_loox_04">
            <a:extLst>
              <a:ext uri="{FF2B5EF4-FFF2-40B4-BE49-F238E27FC236}">
                <a16:creationId xmlns:a16="http://schemas.microsoft.com/office/drawing/2014/main" id="{BB79B361-A29B-F299-E5AB-11F71300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908051"/>
            <a:ext cx="12954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xelibri">
            <a:extLst>
              <a:ext uri="{FF2B5EF4-FFF2-40B4-BE49-F238E27FC236}">
                <a16:creationId xmlns:a16="http://schemas.microsoft.com/office/drawing/2014/main" id="{86F5070A-9F0E-249B-5952-396E9D9F1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789363"/>
            <a:ext cx="98266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 descr="Orange_SPV_persp">
            <a:extLst>
              <a:ext uri="{FF2B5EF4-FFF2-40B4-BE49-F238E27FC236}">
                <a16:creationId xmlns:a16="http://schemas.microsoft.com/office/drawing/2014/main" id="{CF906DD4-B797-E5BE-00AC-CADBB44E6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25538"/>
            <a:ext cx="7620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01_kodak _highres">
            <a:extLst>
              <a:ext uri="{FF2B5EF4-FFF2-40B4-BE49-F238E27FC236}">
                <a16:creationId xmlns:a16="http://schemas.microsoft.com/office/drawing/2014/main" id="{AACBF353-740B-48FF-AB86-F8094A002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1196976"/>
            <a:ext cx="12255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Sony Ericsson P900 Smartphone">
            <a:extLst>
              <a:ext uri="{FF2B5EF4-FFF2-40B4-BE49-F238E27FC236}">
                <a16:creationId xmlns:a16="http://schemas.microsoft.com/office/drawing/2014/main" id="{62C42A07-76DC-5EDD-869C-9683DE2CD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916114"/>
            <a:ext cx="8826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Nokia 7700">
            <a:extLst>
              <a:ext uri="{FF2B5EF4-FFF2-40B4-BE49-F238E27FC236}">
                <a16:creationId xmlns:a16="http://schemas.microsoft.com/office/drawing/2014/main" id="{8DA120EE-AF25-96F1-C595-D977A6195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1125538"/>
            <a:ext cx="22320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Samsung SGH-D700">
            <a:extLst>
              <a:ext uri="{FF2B5EF4-FFF2-40B4-BE49-F238E27FC236}">
                <a16:creationId xmlns:a16="http://schemas.microsoft.com/office/drawing/2014/main" id="{54D8866E-0DF6-486C-68CA-1D43D2B82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2060575"/>
            <a:ext cx="9493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5" descr="Suunto">
            <a:extLst>
              <a:ext uri="{FF2B5EF4-FFF2-40B4-BE49-F238E27FC236}">
                <a16:creationId xmlns:a16="http://schemas.microsoft.com/office/drawing/2014/main" id="{C3A7E976-3470-E01B-62FB-FF3254642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 bwMode="auto">
          <a:xfrm>
            <a:off x="6383338" y="4652963"/>
            <a:ext cx="1123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Picture 16" descr="Produktabbildung Originalgroeße">
            <a:extLst>
              <a:ext uri="{FF2B5EF4-FFF2-40B4-BE49-F238E27FC236}">
                <a16:creationId xmlns:a16="http://schemas.microsoft.com/office/drawing/2014/main" id="{04B4C4A7-12B5-C4F0-3029-581B637C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4" t="5811" r="4919"/>
          <a:stretch>
            <a:fillRect/>
          </a:stretch>
        </p:blipFill>
        <p:spPr bwMode="auto">
          <a:xfrm>
            <a:off x="5664201" y="2708276"/>
            <a:ext cx="11525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270B122-9000-E3CA-BD54-EF0FAD15322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ro-RO"/>
              <a:t>Ingredients 2: Antennas [JS]</a:t>
            </a:r>
          </a:p>
        </p:txBody>
      </p:sp>
      <p:pic>
        <p:nvPicPr>
          <p:cNvPr id="31747" name="Picture 3" descr="© Patrick Breloehr">
            <a:extLst>
              <a:ext uri="{FF2B5EF4-FFF2-40B4-BE49-F238E27FC236}">
                <a16:creationId xmlns:a16="http://schemas.microsoft.com/office/drawing/2014/main" id="{395B70A4-E9C4-88E4-7876-2C1775C4DBB7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9"/>
          <a:stretch>
            <a:fillRect/>
          </a:stretch>
        </p:blipFill>
        <p:spPr>
          <a:xfrm>
            <a:off x="1601788" y="939800"/>
            <a:ext cx="1211262" cy="247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4" descr="© Jan Manthei">
            <a:extLst>
              <a:ext uri="{FF2B5EF4-FFF2-40B4-BE49-F238E27FC236}">
                <a16:creationId xmlns:a16="http://schemas.microsoft.com/office/drawing/2014/main" id="{18F1D6C8-7258-2931-0676-809DA263D98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9426" y="2062163"/>
            <a:ext cx="1152525" cy="1973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9" name="Text Box 6">
            <a:extLst>
              <a:ext uri="{FF2B5EF4-FFF2-40B4-BE49-F238E27FC236}">
                <a16:creationId xmlns:a16="http://schemas.microsoft.com/office/drawing/2014/main" id="{0C3D21D5-9A5D-6804-9B66-1065C1D58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8775" y="6265863"/>
            <a:ext cx="574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ro-RO" sz="2400">
                <a:latin typeface="Arial" panose="020B0604020202020204" pitchFamily="34" charset="0"/>
              </a:rPr>
              <a:t>Still visible – cause many discussions…</a:t>
            </a:r>
          </a:p>
        </p:txBody>
      </p:sp>
      <p:pic>
        <p:nvPicPr>
          <p:cNvPr id="31750" name="Picture 7" descr="© Patrick Breloehr">
            <a:extLst>
              <a:ext uri="{FF2B5EF4-FFF2-40B4-BE49-F238E27FC236}">
                <a16:creationId xmlns:a16="http://schemas.microsoft.com/office/drawing/2014/main" id="{EEF8B5DF-D293-9CF3-AB72-C816A2B4A1C5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45"/>
          <a:stretch>
            <a:fillRect/>
          </a:stretch>
        </p:blipFill>
        <p:spPr>
          <a:xfrm>
            <a:off x="1524001" y="4318000"/>
            <a:ext cx="2219325" cy="241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1" name="Picture 8" descr="bts_antennas">
            <a:extLst>
              <a:ext uri="{FF2B5EF4-FFF2-40B4-BE49-F238E27FC236}">
                <a16:creationId xmlns:a16="http://schemas.microsoft.com/office/drawing/2014/main" id="{32DEF745-218B-ED15-44A0-03A891E44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r="29114"/>
          <a:stretch>
            <a:fillRect/>
          </a:stretch>
        </p:blipFill>
        <p:spPr bwMode="auto">
          <a:xfrm>
            <a:off x="4376739" y="1419225"/>
            <a:ext cx="25923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5" descr="© Thomas Lenk">
            <a:extLst>
              <a:ext uri="{FF2B5EF4-FFF2-40B4-BE49-F238E27FC236}">
                <a16:creationId xmlns:a16="http://schemas.microsoft.com/office/drawing/2014/main" id="{FDFB4614-DC72-A992-E35D-C137E9B58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3808413"/>
            <a:ext cx="34607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6176C35F-239D-F4B8-05A8-E128468C9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775" y="798514"/>
            <a:ext cx="2070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Substituent conținut 2">
            <a:extLst>
              <a:ext uri="{FF2B5EF4-FFF2-40B4-BE49-F238E27FC236}">
                <a16:creationId xmlns:a16="http://schemas.microsoft.com/office/drawing/2014/main" id="{A89B4EB5-65E6-50D2-1A3C-250D02B4144F}"/>
              </a:ext>
            </a:extLst>
          </p:cNvPr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ro-RO" altLang="ro-R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37CE42A-B536-D8CC-A22A-B7E04CA1C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ro-RO" sz="3600"/>
              <a:t>Ingredients 3: Infrastructure 1[JS]</a:t>
            </a:r>
          </a:p>
        </p:txBody>
      </p:sp>
      <p:pic>
        <p:nvPicPr>
          <p:cNvPr id="32771" name="Picture 3" descr="© Thomas Lenk">
            <a:extLst>
              <a:ext uri="{FF2B5EF4-FFF2-40B4-BE49-F238E27FC236}">
                <a16:creationId xmlns:a16="http://schemas.microsoft.com/office/drawing/2014/main" id="{2424E541-5CF7-2567-74EE-C6BB654ED52D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0151" y="1290639"/>
            <a:ext cx="3470275" cy="2268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2" name="Picture 4" descr="sxbh58inn">
            <a:extLst>
              <a:ext uri="{FF2B5EF4-FFF2-40B4-BE49-F238E27FC236}">
                <a16:creationId xmlns:a16="http://schemas.microsoft.com/office/drawing/2014/main" id="{F29F3F57-8E2E-D424-D1DE-45A2E093F1CE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1" y="4160839"/>
            <a:ext cx="3584575" cy="199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3" name="Text Box 5">
            <a:extLst>
              <a:ext uri="{FF2B5EF4-FFF2-40B4-BE49-F238E27FC236}">
                <a16:creationId xmlns:a16="http://schemas.microsoft.com/office/drawing/2014/main" id="{2AC66EFC-755D-0DE9-C562-7799E6544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350" y="1530350"/>
            <a:ext cx="1436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o-RO" sz="1600">
                <a:latin typeface="Arial" panose="020B0604020202020204" pitchFamily="34" charset="0"/>
              </a:rPr>
              <a:t>Base Stations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B2304526-D3B7-DFB8-CD58-BD9F58817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546475"/>
            <a:ext cx="869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o-RO" sz="1600">
                <a:latin typeface="Arial" panose="020B0604020202020204" pitchFamily="34" charset="0"/>
              </a:rPr>
              <a:t>Cabling</a:t>
            </a:r>
          </a:p>
        </p:txBody>
      </p:sp>
      <p:pic>
        <p:nvPicPr>
          <p:cNvPr id="32775" name="Picture 7" descr="D2 0C6D">
            <a:extLst>
              <a:ext uri="{FF2B5EF4-FFF2-40B4-BE49-F238E27FC236}">
                <a16:creationId xmlns:a16="http://schemas.microsoft.com/office/drawing/2014/main" id="{6264C276-7B67-FF84-29D6-088313E2F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1" y="3611564"/>
            <a:ext cx="16414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Picture_BS240_BS241">
            <a:extLst>
              <a:ext uri="{FF2B5EF4-FFF2-40B4-BE49-F238E27FC236}">
                <a16:creationId xmlns:a16="http://schemas.microsoft.com/office/drawing/2014/main" id="{1A6AFB64-AFC6-0064-F6C4-22A4BF0B7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7" r="31667" b="1033"/>
          <a:stretch>
            <a:fillRect/>
          </a:stretch>
        </p:blipFill>
        <p:spPr bwMode="auto">
          <a:xfrm>
            <a:off x="8328026" y="836613"/>
            <a:ext cx="1387475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 Box 9">
            <a:extLst>
              <a:ext uri="{FF2B5EF4-FFF2-40B4-BE49-F238E27FC236}">
                <a16:creationId xmlns:a16="http://schemas.microsoft.com/office/drawing/2014/main" id="{2D8DE193-8D06-2D0B-3C29-A3D456F9F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6" y="5159375"/>
            <a:ext cx="1616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o-RO" sz="1600">
                <a:latin typeface="Arial" panose="020B0604020202020204" pitchFamily="34" charset="0"/>
              </a:rPr>
              <a:t>Microwave links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8D26D78C-24A9-A31D-1D00-57C0BFA418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ro-RO" sz="3600"/>
              <a:t>Ingredients 3: Infrastructure 2[JS]</a:t>
            </a:r>
          </a:p>
        </p:txBody>
      </p:sp>
      <p:pic>
        <p:nvPicPr>
          <p:cNvPr id="33795" name="Picture 3" descr=" ">
            <a:extLst>
              <a:ext uri="{FF2B5EF4-FFF2-40B4-BE49-F238E27FC236}">
                <a16:creationId xmlns:a16="http://schemas.microsoft.com/office/drawing/2014/main" id="{A85AB247-55B9-44B1-78AA-9715B6CA8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8" r="31667"/>
          <a:stretch>
            <a:fillRect/>
          </a:stretch>
        </p:blipFill>
        <p:spPr bwMode="auto">
          <a:xfrm>
            <a:off x="4365626" y="1160464"/>
            <a:ext cx="15017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 descr=" ">
            <a:extLst>
              <a:ext uri="{FF2B5EF4-FFF2-40B4-BE49-F238E27FC236}">
                <a16:creationId xmlns:a16="http://schemas.microsoft.com/office/drawing/2014/main" id="{48F394DC-65F6-A029-3061-180F1D036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6" r="24249" b="1033"/>
          <a:stretch>
            <a:fillRect/>
          </a:stretch>
        </p:blipFill>
        <p:spPr bwMode="auto">
          <a:xfrm>
            <a:off x="1703388" y="2101851"/>
            <a:ext cx="2493962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 descr="noc_new">
            <a:extLst>
              <a:ext uri="{FF2B5EF4-FFF2-40B4-BE49-F238E27FC236}">
                <a16:creationId xmlns:a16="http://schemas.microsoft.com/office/drawing/2014/main" id="{D14F2B65-519E-2ECE-0138-9B621BAC3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25" y="3692525"/>
            <a:ext cx="3240088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6">
            <a:extLst>
              <a:ext uri="{FF2B5EF4-FFF2-40B4-BE49-F238E27FC236}">
                <a16:creationId xmlns:a16="http://schemas.microsoft.com/office/drawing/2014/main" id="{A3E67220-786C-B7E5-5B6B-506DDA1DA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430838"/>
            <a:ext cx="1536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o-RO" sz="1600">
                <a:latin typeface="Arial" panose="020B0604020202020204" pitchFamily="34" charset="0"/>
              </a:rPr>
              <a:t>Switching units</a:t>
            </a:r>
          </a:p>
        </p:txBody>
      </p:sp>
      <p:sp>
        <p:nvSpPr>
          <p:cNvPr id="33799" name="Text Box 7">
            <a:extLst>
              <a:ext uri="{FF2B5EF4-FFF2-40B4-BE49-F238E27FC236}">
                <a16:creationId xmlns:a16="http://schemas.microsoft.com/office/drawing/2014/main" id="{E8A04F40-BDF4-D3BC-7D2C-257D14522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026" y="4618038"/>
            <a:ext cx="1211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o-RO" sz="1600">
                <a:latin typeface="Arial" panose="020B0604020202020204" pitchFamily="34" charset="0"/>
              </a:rPr>
              <a:t>Data bases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AEDD3677-C8C2-FADC-8BC1-9471088E2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388" y="3838575"/>
            <a:ext cx="1370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o-RO" sz="1600">
                <a:latin typeface="Arial" panose="020B0604020202020204" pitchFamily="34" charset="0"/>
              </a:rPr>
              <a:t>Management</a:t>
            </a: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E4BF20BB-6F09-FC86-E8D0-7812AFE4B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6165850"/>
            <a:ext cx="1131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o-RO" sz="1600">
                <a:latin typeface="Arial" panose="020B0604020202020204" pitchFamily="34" charset="0"/>
              </a:rPr>
              <a:t>Monitoring</a:t>
            </a: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3F80D5D3-D016-2490-F833-4267D8261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363" y="1143000"/>
            <a:ext cx="3505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ADA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ro-RO" sz="2400">
                <a:latin typeface="Arial" panose="020B0604020202020204" pitchFamily="34" charset="0"/>
              </a:rPr>
              <a:t>Not „visible“, but comprise the </a:t>
            </a:r>
            <a:r>
              <a:rPr lang="de-DE" altLang="ro-RO" sz="2400">
                <a:solidFill>
                  <a:schemeClr val="accent2"/>
                </a:solidFill>
                <a:latin typeface="Arial" panose="020B0604020202020204" pitchFamily="34" charset="0"/>
              </a:rPr>
              <a:t>major part</a:t>
            </a:r>
            <a:r>
              <a:rPr lang="de-DE" altLang="ro-RO" sz="2400">
                <a:latin typeface="Arial" panose="020B0604020202020204" pitchFamily="34" charset="0"/>
              </a:rPr>
              <a:t> of the network (also from an investment point of view…)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1467</Words>
  <Application>Microsoft Office PowerPoint</Application>
  <PresentationFormat>Widescreen</PresentationFormat>
  <Paragraphs>199</Paragraphs>
  <Slides>24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Theme</vt:lpstr>
      <vt:lpstr>Microsoft Word Picture</vt:lpstr>
      <vt:lpstr>GSM and GPRS </vt:lpstr>
      <vt:lpstr>MCS: GSM</vt:lpstr>
      <vt:lpstr>GSM evolution</vt:lpstr>
      <vt:lpstr>GSM 900, 1800, 1900</vt:lpstr>
      <vt:lpstr>Architecture of the GSM system [JS]</vt:lpstr>
      <vt:lpstr>Ingredients 1: Mobile Phones [JS]</vt:lpstr>
      <vt:lpstr>Ingredients 2: Antennas [JS]</vt:lpstr>
      <vt:lpstr>Ingredients 3: Infrastructure 1[JS]</vt:lpstr>
      <vt:lpstr>Ingredients 3: Infrastructure 2[JS]</vt:lpstr>
      <vt:lpstr>GSM: overview[JS]</vt:lpstr>
      <vt:lpstr>GSM architecture</vt:lpstr>
      <vt:lpstr>GSM architecture. Elements</vt:lpstr>
      <vt:lpstr>GSM architecture. Radio subsystem</vt:lpstr>
      <vt:lpstr>GSM architecture. Core network</vt:lpstr>
      <vt:lpstr>Data services in GSM II [JS]</vt:lpstr>
      <vt:lpstr>MCS: GPRS</vt:lpstr>
      <vt:lpstr>GPRS - motivation  </vt:lpstr>
      <vt:lpstr>GPRS -  Motivation</vt:lpstr>
      <vt:lpstr>General architecture of GPRS network </vt:lpstr>
      <vt:lpstr>GPRS system architecture</vt:lpstr>
      <vt:lpstr>Legend</vt:lpstr>
      <vt:lpstr>Overview of resource allocation in GPRS</vt:lpstr>
      <vt:lpstr>Main transactions. Resource allocation in GPRS</vt:lpstr>
      <vt:lpstr>GPRS QoS specification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GSM and GPRS </dc:title>
  <dc:creator>Doru Todinca</dc:creator>
  <cp:lastModifiedBy>Doru Todinca</cp:lastModifiedBy>
  <cp:revision>3</cp:revision>
  <dcterms:created xsi:type="dcterms:W3CDTF">2023-08-26T09:52:17Z</dcterms:created>
  <dcterms:modified xsi:type="dcterms:W3CDTF">2023-08-26T09:56:35Z</dcterms:modified>
</cp:coreProperties>
</file>